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15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rgbClr val="0E0E0E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5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950" b="0" i="0">
                <a:solidFill>
                  <a:srgbClr val="0E0E0E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5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15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9800" y="788229"/>
            <a:ext cx="16408400" cy="1968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15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39800" y="2583157"/>
            <a:ext cx="16530319" cy="51498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0" i="0">
                <a:solidFill>
                  <a:srgbClr val="0E0E0E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12/10/2024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hyperlink" Target="https://pitch.com/?utm_medium=product-presentation&amp;utm_source=pdf_export&amp;utm_campaign=bottom_bar_cta&amp;utm_content=359cd993-bb16-4219-8a71-6e018dff9ce8&amp;utm_term=PDF-PPTX-lastslid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itch.com/?utm_medium=product-presentation&amp;utm_source=pdf_export&amp;utm_campaign=bottom_bar_cta&amp;utm_content=359cd993-bb16-4219-8a71-6e018dff9ce8&amp;utm_term=PDF-PPTX-lastslide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itch.com/?utm_medium=product-presentation&amp;utm_source=pdf_export&amp;utm_campaign=bottom_bar_cta&amp;utm_content=359cd993-bb16-4219-8a71-6e018dff9ce8&amp;utm_term=PDF-PPTX-lastslide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itch.com/?utm_medium=product-presentation&amp;utm_source=pdf_export&amp;utm_campaign=bottom_bar_cta&amp;utm_content=359cd993-bb16-4219-8a71-6e018dff9ce8&amp;utm_term=PDF-PPTX-lastslide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pitch.com/?utm_medium=product-presentation&amp;utm_source=pdf_export&amp;utm_campaign=bottom_bar_cta&amp;utm_content=359cd993-bb16-4219-8a71-6e018dff9ce8&amp;utm_term=PDF-PPTX-lastslid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pitch.com/?utm_medium=product-presentation&amp;utm_source=pdf_export&amp;utm_campaign=bottom_bar_cta&amp;utm_content=359cd993-bb16-4219-8a71-6e018dff9ce8&amp;utm_term=PDF-PPTX-lastslid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pitch.com/?utm_medium=product-presentation&amp;utm_source=pdf_export&amp;utm_campaign=bottom_bar_cta&amp;utm_content=359cd993-bb16-4219-8a71-6e018dff9ce8&amp;utm_term=PDF-PPTX-lastslid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tch.com/?utm_medium=product-presentation&amp;utm_source=pdf_export&amp;utm_campaign=bottom_bar_cta&amp;utm_content=359cd993-bb16-4219-8a71-6e018dff9ce8&amp;utm_term=PDF-PPTX-lastslide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itch.com/?utm_medium=product-presentation&amp;utm_source=pdf_export&amp;utm_campaign=bottom_bar_cta&amp;utm_content=359cd993-bb16-4219-8a71-6e018dff9ce8&amp;utm_term=PDF-PPTX-lastslide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pitch.com/?utm_medium=product-presentation&amp;utm_source=pdf_export&amp;utm_campaign=bottom_bar_cta&amp;utm_content=359cd993-bb16-4219-8a71-6e018dff9ce8&amp;utm_term=PDF-PPTX-lastsli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051427" y="1600479"/>
            <a:ext cx="11998325" cy="2789555"/>
          </a:xfrm>
          <a:prstGeom prst="rect">
            <a:avLst/>
          </a:prstGeom>
        </p:spPr>
        <p:txBody>
          <a:bodyPr vert="horz" wrap="square" lIns="0" tIns="262255" rIns="0" bIns="0" rtlCol="0">
            <a:spAutoFit/>
          </a:bodyPr>
          <a:lstStyle/>
          <a:p>
            <a:pPr marL="1534795" marR="5080" indent="-1522730">
              <a:lnSpc>
                <a:spcPts val="9900"/>
              </a:lnSpc>
              <a:spcBef>
                <a:spcPts val="2065"/>
              </a:spcBef>
            </a:pPr>
            <a:r>
              <a:rPr sz="9850" spc="-535" dirty="0">
                <a:solidFill>
                  <a:srgbClr val="150F1C"/>
                </a:solidFill>
                <a:latin typeface="Verdana"/>
                <a:cs typeface="Verdana"/>
              </a:rPr>
              <a:t>Recipe</a:t>
            </a:r>
            <a:r>
              <a:rPr sz="9850" spc="-1900" dirty="0">
                <a:solidFill>
                  <a:srgbClr val="150F1C"/>
                </a:solidFill>
                <a:latin typeface="Verdana"/>
                <a:cs typeface="Verdana"/>
              </a:rPr>
              <a:t> </a:t>
            </a:r>
            <a:r>
              <a:rPr sz="9850" spc="-785" dirty="0">
                <a:solidFill>
                  <a:srgbClr val="150F1C"/>
                </a:solidFill>
                <a:latin typeface="Verdana"/>
                <a:cs typeface="Verdana"/>
              </a:rPr>
              <a:t>Recommender </a:t>
            </a:r>
            <a:r>
              <a:rPr sz="9850" spc="-565" dirty="0">
                <a:solidFill>
                  <a:srgbClr val="150F1C"/>
                </a:solidFill>
                <a:latin typeface="Verdana"/>
                <a:cs typeface="Verdana"/>
              </a:rPr>
              <a:t>Assignment</a:t>
            </a:r>
            <a:r>
              <a:rPr sz="9850" spc="-1880" dirty="0">
                <a:solidFill>
                  <a:srgbClr val="150F1C"/>
                </a:solidFill>
                <a:latin typeface="Verdana"/>
                <a:cs typeface="Verdana"/>
              </a:rPr>
              <a:t> </a:t>
            </a:r>
            <a:r>
              <a:rPr sz="9850" spc="-875" dirty="0">
                <a:solidFill>
                  <a:srgbClr val="150F1C"/>
                </a:solidFill>
                <a:latin typeface="Verdana"/>
                <a:cs typeface="Verdana"/>
              </a:rPr>
              <a:t>EDA</a:t>
            </a:r>
            <a:endParaRPr sz="98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662005" y="6960948"/>
            <a:ext cx="2981325" cy="11315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ts val="4355"/>
              </a:lnSpc>
              <a:spcBef>
                <a:spcPts val="90"/>
              </a:spcBef>
            </a:pPr>
            <a:r>
              <a:rPr sz="3950" spc="125" dirty="0">
                <a:solidFill>
                  <a:srgbClr val="0E0E0E"/>
                </a:solidFill>
                <a:latin typeface="Lucida Sans Unicode"/>
                <a:cs typeface="Lucida Sans Unicode"/>
              </a:rPr>
              <a:t>By</a:t>
            </a:r>
            <a:r>
              <a:rPr sz="3950" spc="-625" dirty="0">
                <a:solidFill>
                  <a:srgbClr val="0E0E0E"/>
                </a:solidFill>
                <a:latin typeface="Lucida Sans Unicode"/>
                <a:cs typeface="Lucida Sans Unicode"/>
              </a:rPr>
              <a:t> </a:t>
            </a:r>
            <a:r>
              <a:rPr sz="3950" spc="-50" dirty="0">
                <a:solidFill>
                  <a:srgbClr val="0E0E0E"/>
                </a:solidFill>
                <a:latin typeface="Lucida Sans Unicode"/>
                <a:cs typeface="Lucida Sans Unicode"/>
              </a:rPr>
              <a:t>:</a:t>
            </a:r>
            <a:endParaRPr sz="3950">
              <a:latin typeface="Lucida Sans Unicode"/>
              <a:cs typeface="Lucida Sans Unicode"/>
            </a:endParaRPr>
          </a:p>
          <a:p>
            <a:pPr marL="12700">
              <a:lnSpc>
                <a:spcPts val="4360"/>
              </a:lnSpc>
            </a:pPr>
            <a:r>
              <a:rPr sz="3950" spc="-215" dirty="0">
                <a:solidFill>
                  <a:srgbClr val="0E0E0E"/>
                </a:solidFill>
                <a:latin typeface="Lucida Sans Unicode"/>
                <a:cs typeface="Lucida Sans Unicode"/>
              </a:rPr>
              <a:t>Niket.</a:t>
            </a:r>
            <a:r>
              <a:rPr sz="3950" spc="-590" dirty="0">
                <a:solidFill>
                  <a:srgbClr val="0E0E0E"/>
                </a:solidFill>
                <a:latin typeface="Lucida Sans Unicode"/>
                <a:cs typeface="Lucida Sans Unicode"/>
              </a:rPr>
              <a:t> </a:t>
            </a:r>
            <a:r>
              <a:rPr sz="3950" spc="-215" dirty="0">
                <a:solidFill>
                  <a:srgbClr val="0E0E0E"/>
                </a:solidFill>
                <a:latin typeface="Lucida Sans Unicode"/>
                <a:cs typeface="Lucida Sans Unicode"/>
              </a:rPr>
              <a:t>Talikoti</a:t>
            </a:r>
            <a:endParaRPr sz="39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49823" rIns="0" bIns="0" rtlCol="0">
            <a:spAutoFit/>
          </a:bodyPr>
          <a:lstStyle/>
          <a:p>
            <a:pPr marL="10160">
              <a:lnSpc>
                <a:spcPct val="100000"/>
              </a:lnSpc>
              <a:spcBef>
                <a:spcPts val="120"/>
              </a:spcBef>
            </a:pPr>
            <a:r>
              <a:rPr sz="5250" spc="-265" dirty="0">
                <a:solidFill>
                  <a:srgbClr val="0E0E0E"/>
                </a:solidFill>
                <a:latin typeface="Verdana"/>
                <a:cs typeface="Verdana"/>
              </a:rPr>
              <a:t>Bucketing</a:t>
            </a:r>
            <a:r>
              <a:rPr sz="5250" spc="-10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60" dirty="0">
                <a:solidFill>
                  <a:srgbClr val="0E0E0E"/>
                </a:solidFill>
                <a:latin typeface="Verdana"/>
                <a:cs typeface="Verdana"/>
              </a:rPr>
              <a:t>and</a:t>
            </a:r>
            <a:r>
              <a:rPr sz="5250" spc="-10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25" dirty="0">
                <a:solidFill>
                  <a:srgbClr val="0E0E0E"/>
                </a:solidFill>
                <a:latin typeface="Verdana"/>
                <a:cs typeface="Verdana"/>
              </a:rPr>
              <a:t>Cleaning</a:t>
            </a:r>
            <a:r>
              <a:rPr sz="5250" spc="-994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45" dirty="0">
                <a:solidFill>
                  <a:srgbClr val="0E0E0E"/>
                </a:solidFill>
                <a:latin typeface="Verdana"/>
                <a:cs typeface="Verdana"/>
              </a:rPr>
              <a:t>Numerical</a:t>
            </a:r>
            <a:r>
              <a:rPr sz="5250" spc="-10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65" dirty="0">
                <a:solidFill>
                  <a:srgbClr val="0E0E0E"/>
                </a:solidFill>
                <a:latin typeface="Verdana"/>
                <a:cs typeface="Verdana"/>
              </a:rPr>
              <a:t>Features</a:t>
            </a:r>
            <a:endParaRPr sz="5250">
              <a:latin typeface="Verdana"/>
              <a:cs typeface="Verdana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28600" y="3486774"/>
            <a:ext cx="14531654" cy="6350615"/>
            <a:chOff x="205394" y="3256361"/>
            <a:chExt cx="14531654" cy="6350615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78549" y="3256361"/>
              <a:ext cx="10858499" cy="5848349"/>
            </a:xfrm>
            <a:prstGeom prst="rect">
              <a:avLst/>
            </a:prstGeom>
          </p:spPr>
        </p:pic>
        <p:pic>
          <p:nvPicPr>
            <p:cNvPr id="6" name="object 6">
              <a:hlinkClick r:id="rId4"/>
            </p:cNvPr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 flipV="1">
              <a:off x="205394" y="9561257"/>
              <a:ext cx="45719" cy="4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1400"/>
              </a:lnSpc>
              <a:spcBef>
                <a:spcPts val="95"/>
              </a:spcBef>
            </a:pPr>
            <a:r>
              <a:rPr sz="5250" spc="-300" dirty="0">
                <a:solidFill>
                  <a:srgbClr val="0E0E0E"/>
                </a:solidFill>
                <a:latin typeface="Verdana"/>
                <a:cs typeface="Verdana"/>
              </a:rPr>
              <a:t>Bucketwise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415" dirty="0">
                <a:solidFill>
                  <a:srgbClr val="0E0E0E"/>
                </a:solidFill>
                <a:latin typeface="Verdana"/>
                <a:cs typeface="Verdana"/>
              </a:rPr>
              <a:t>average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00" dirty="0">
                <a:solidFill>
                  <a:srgbClr val="0E0E0E"/>
                </a:solidFill>
                <a:latin typeface="Verdana"/>
                <a:cs typeface="Verdana"/>
              </a:rPr>
              <a:t>ratings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15" dirty="0">
                <a:solidFill>
                  <a:srgbClr val="0E0E0E"/>
                </a:solidFill>
                <a:latin typeface="Verdana"/>
                <a:cs typeface="Verdana"/>
              </a:rPr>
              <a:t>and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80" dirty="0">
                <a:solidFill>
                  <a:srgbClr val="0E0E0E"/>
                </a:solidFill>
                <a:latin typeface="Verdana"/>
                <a:cs typeface="Verdana"/>
              </a:rPr>
              <a:t>number</a:t>
            </a:r>
            <a:r>
              <a:rPr sz="5250" spc="-79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15" dirty="0">
                <a:solidFill>
                  <a:srgbClr val="0E0E0E"/>
                </a:solidFill>
                <a:latin typeface="Verdana"/>
                <a:cs typeface="Verdana"/>
              </a:rPr>
              <a:t>of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00" dirty="0">
                <a:solidFill>
                  <a:srgbClr val="0E0E0E"/>
                </a:solidFill>
                <a:latin typeface="Verdana"/>
                <a:cs typeface="Verdana"/>
              </a:rPr>
              <a:t>ratings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60" dirty="0">
                <a:solidFill>
                  <a:srgbClr val="0E0E0E"/>
                </a:solidFill>
                <a:latin typeface="Verdana"/>
                <a:cs typeface="Verdana"/>
              </a:rPr>
              <a:t>got </a:t>
            </a:r>
            <a:r>
              <a:rPr sz="5250" spc="-340" dirty="0">
                <a:solidFill>
                  <a:srgbClr val="0E0E0E"/>
                </a:solidFill>
                <a:latin typeface="Verdana"/>
                <a:cs typeface="Verdana"/>
              </a:rPr>
              <a:t>minutes</a:t>
            </a:r>
            <a:endParaRPr sz="525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05394" y="3453109"/>
            <a:ext cx="15034970" cy="6153868"/>
            <a:chOff x="205394" y="3453109"/>
            <a:chExt cx="15034970" cy="6153868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724625" y="3453109"/>
              <a:ext cx="11515739" cy="6134099"/>
            </a:xfrm>
            <a:prstGeom prst="rect">
              <a:avLst/>
            </a:prstGeom>
          </p:spPr>
        </p:pic>
        <p:pic>
          <p:nvPicPr>
            <p:cNvPr id="5" name="object 5">
              <a:hlinkClick r:id="rId3"/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 flipV="1">
              <a:off x="205394" y="9561258"/>
              <a:ext cx="45719" cy="4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7505" marR="5080">
              <a:lnSpc>
                <a:spcPct val="121400"/>
              </a:lnSpc>
              <a:spcBef>
                <a:spcPts val="95"/>
              </a:spcBef>
            </a:pPr>
            <a:r>
              <a:rPr sz="5250" spc="-305" dirty="0">
                <a:solidFill>
                  <a:srgbClr val="0E0E0E"/>
                </a:solidFill>
                <a:latin typeface="Verdana"/>
                <a:cs typeface="Verdana"/>
              </a:rPr>
              <a:t>Bucket</a:t>
            </a:r>
            <a:r>
              <a:rPr sz="5250" spc="-8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80" dirty="0">
                <a:solidFill>
                  <a:srgbClr val="0E0E0E"/>
                </a:solidFill>
                <a:latin typeface="Verdana"/>
                <a:cs typeface="Verdana"/>
              </a:rPr>
              <a:t>wise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415" dirty="0">
                <a:solidFill>
                  <a:srgbClr val="0E0E0E"/>
                </a:solidFill>
                <a:latin typeface="Verdana"/>
                <a:cs typeface="Verdana"/>
              </a:rPr>
              <a:t>average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00" dirty="0">
                <a:solidFill>
                  <a:srgbClr val="0E0E0E"/>
                </a:solidFill>
                <a:latin typeface="Verdana"/>
                <a:cs typeface="Verdana"/>
              </a:rPr>
              <a:t>ratings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15" dirty="0">
                <a:solidFill>
                  <a:srgbClr val="0E0E0E"/>
                </a:solidFill>
                <a:latin typeface="Verdana"/>
                <a:cs typeface="Verdana"/>
              </a:rPr>
              <a:t>and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80" dirty="0">
                <a:solidFill>
                  <a:srgbClr val="0E0E0E"/>
                </a:solidFill>
                <a:latin typeface="Verdana"/>
                <a:cs typeface="Verdana"/>
              </a:rPr>
              <a:t>number</a:t>
            </a:r>
            <a:r>
              <a:rPr sz="5250" spc="-8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15" dirty="0">
                <a:solidFill>
                  <a:srgbClr val="0E0E0E"/>
                </a:solidFill>
                <a:latin typeface="Verdana"/>
                <a:cs typeface="Verdana"/>
              </a:rPr>
              <a:t>of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00" dirty="0">
                <a:solidFill>
                  <a:srgbClr val="0E0E0E"/>
                </a:solidFill>
                <a:latin typeface="Verdana"/>
                <a:cs typeface="Verdana"/>
              </a:rPr>
              <a:t>ratings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10" dirty="0">
                <a:solidFill>
                  <a:srgbClr val="0E0E0E"/>
                </a:solidFill>
                <a:latin typeface="Verdana"/>
                <a:cs typeface="Verdana"/>
              </a:rPr>
              <a:t>for </a:t>
            </a:r>
            <a:r>
              <a:rPr sz="5250" spc="-65" dirty="0">
                <a:solidFill>
                  <a:srgbClr val="0E0E0E"/>
                </a:solidFill>
                <a:latin typeface="Verdana"/>
                <a:cs typeface="Verdana"/>
              </a:rPr>
              <a:t>n_steps</a:t>
            </a:r>
            <a:endParaRPr sz="525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52400" y="3238500"/>
            <a:ext cx="15397255" cy="6324600"/>
            <a:chOff x="205394" y="3356305"/>
            <a:chExt cx="15397255" cy="63246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363010" y="3356305"/>
              <a:ext cx="12239639" cy="5981699"/>
            </a:xfrm>
            <a:prstGeom prst="rect">
              <a:avLst/>
            </a:prstGeom>
          </p:spPr>
        </p:pic>
        <p:pic>
          <p:nvPicPr>
            <p:cNvPr id="5" name="object 5">
              <a:hlinkClick r:id="rId3"/>
            </p:cNvPr>
            <p:cNvPicPr/>
            <p:nvPr/>
          </p:nvPicPr>
          <p:blipFill>
            <a:blip r:embed="rId4" cstate="print">
              <a:alphaModFix amt="5000"/>
            </a:blip>
            <a:stretch>
              <a:fillRect/>
            </a:stretch>
          </p:blipFill>
          <p:spPr>
            <a:xfrm>
              <a:off x="205394" y="9606976"/>
              <a:ext cx="152400" cy="7392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1400"/>
              </a:lnSpc>
              <a:spcBef>
                <a:spcPts val="95"/>
              </a:spcBef>
            </a:pPr>
            <a:r>
              <a:rPr sz="5250" spc="-305" dirty="0">
                <a:solidFill>
                  <a:srgbClr val="0E0E0E"/>
                </a:solidFill>
                <a:latin typeface="Verdana"/>
                <a:cs typeface="Verdana"/>
              </a:rPr>
              <a:t>Bucket</a:t>
            </a:r>
            <a:r>
              <a:rPr sz="5250" spc="-8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80" dirty="0">
                <a:solidFill>
                  <a:srgbClr val="0E0E0E"/>
                </a:solidFill>
                <a:latin typeface="Verdana"/>
                <a:cs typeface="Verdana"/>
              </a:rPr>
              <a:t>wise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415" dirty="0">
                <a:solidFill>
                  <a:srgbClr val="0E0E0E"/>
                </a:solidFill>
                <a:latin typeface="Verdana"/>
                <a:cs typeface="Verdana"/>
              </a:rPr>
              <a:t>average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00" dirty="0">
                <a:solidFill>
                  <a:srgbClr val="0E0E0E"/>
                </a:solidFill>
                <a:latin typeface="Verdana"/>
                <a:cs typeface="Verdana"/>
              </a:rPr>
              <a:t>ratings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15" dirty="0">
                <a:solidFill>
                  <a:srgbClr val="0E0E0E"/>
                </a:solidFill>
                <a:latin typeface="Verdana"/>
                <a:cs typeface="Verdana"/>
              </a:rPr>
              <a:t>and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80" dirty="0">
                <a:solidFill>
                  <a:srgbClr val="0E0E0E"/>
                </a:solidFill>
                <a:latin typeface="Verdana"/>
                <a:cs typeface="Verdana"/>
              </a:rPr>
              <a:t>number</a:t>
            </a:r>
            <a:r>
              <a:rPr sz="5250" spc="-8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15" dirty="0">
                <a:solidFill>
                  <a:srgbClr val="0E0E0E"/>
                </a:solidFill>
                <a:latin typeface="Verdana"/>
                <a:cs typeface="Verdana"/>
              </a:rPr>
              <a:t>of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00" dirty="0">
                <a:solidFill>
                  <a:srgbClr val="0E0E0E"/>
                </a:solidFill>
                <a:latin typeface="Verdana"/>
                <a:cs typeface="Verdana"/>
              </a:rPr>
              <a:t>ratings</a:t>
            </a:r>
            <a:r>
              <a:rPr sz="5250" spc="-79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10" dirty="0">
                <a:solidFill>
                  <a:srgbClr val="0E0E0E"/>
                </a:solidFill>
                <a:latin typeface="Verdana"/>
                <a:cs typeface="Verdana"/>
              </a:rPr>
              <a:t>for </a:t>
            </a:r>
            <a:r>
              <a:rPr sz="5250" spc="-275" dirty="0">
                <a:solidFill>
                  <a:srgbClr val="0E0E0E"/>
                </a:solidFill>
                <a:latin typeface="Verdana"/>
                <a:cs typeface="Verdana"/>
              </a:rPr>
              <a:t>n_ingredients</a:t>
            </a:r>
            <a:endParaRPr sz="525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05394" y="3122432"/>
            <a:ext cx="14766076" cy="6896099"/>
            <a:chOff x="205394" y="3122432"/>
            <a:chExt cx="14766076" cy="6896099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788990" y="3122432"/>
              <a:ext cx="12182480" cy="6896099"/>
            </a:xfrm>
            <a:prstGeom prst="rect">
              <a:avLst/>
            </a:prstGeom>
          </p:spPr>
        </p:pic>
        <p:pic>
          <p:nvPicPr>
            <p:cNvPr id="5" name="object 5">
              <a:hlinkClick r:id="rId3"/>
            </p:cNvPr>
            <p:cNvPicPr/>
            <p:nvPr/>
          </p:nvPicPr>
          <p:blipFill>
            <a:blip r:embed="rId4" cstate="print">
              <a:alphaModFix amt="5000"/>
            </a:blip>
            <a:stretch>
              <a:fillRect/>
            </a:stretch>
          </p:blipFill>
          <p:spPr>
            <a:xfrm>
              <a:off x="205394" y="9606975"/>
              <a:ext cx="99406" cy="4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18997" y="437756"/>
            <a:ext cx="4126229" cy="102743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6550" spc="-335" dirty="0">
                <a:solidFill>
                  <a:srgbClr val="0E0E0E"/>
                </a:solidFill>
                <a:latin typeface="Lucida Sans Unicode"/>
                <a:cs typeface="Lucida Sans Unicode"/>
              </a:rPr>
              <a:t>Conclusion</a:t>
            </a:r>
            <a:endParaRPr sz="6550">
              <a:latin typeface="Lucida Sans Unicode"/>
              <a:cs typeface="Lucida Sans Unicode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55955" marR="313690" indent="-643890">
              <a:lnSpc>
                <a:spcPct val="121800"/>
              </a:lnSpc>
              <a:spcBef>
                <a:spcPts val="100"/>
              </a:spcBef>
              <a:buClr>
                <a:srgbClr val="6769FF"/>
              </a:buClr>
              <a:buChar char="•"/>
              <a:tabLst>
                <a:tab pos="655955" algn="l"/>
              </a:tabLst>
            </a:pPr>
            <a:r>
              <a:rPr spc="-200" dirty="0"/>
              <a:t>A</a:t>
            </a:r>
            <a:r>
              <a:rPr spc="-425" dirty="0"/>
              <a:t> </a:t>
            </a:r>
            <a:r>
              <a:rPr spc="-135" dirty="0"/>
              <a:t>successful</a:t>
            </a:r>
            <a:r>
              <a:rPr spc="-425" dirty="0"/>
              <a:t> </a:t>
            </a:r>
            <a:r>
              <a:rPr spc="-195" dirty="0"/>
              <a:t>recommender</a:t>
            </a:r>
            <a:r>
              <a:rPr spc="-425" dirty="0"/>
              <a:t> </a:t>
            </a:r>
            <a:r>
              <a:rPr spc="-160" dirty="0"/>
              <a:t>system</a:t>
            </a:r>
            <a:r>
              <a:rPr spc="-425" dirty="0"/>
              <a:t> </a:t>
            </a:r>
            <a:r>
              <a:rPr spc="-100" dirty="0"/>
              <a:t>can</a:t>
            </a:r>
            <a:r>
              <a:rPr spc="-425" dirty="0"/>
              <a:t> </a:t>
            </a:r>
            <a:r>
              <a:rPr spc="-135" dirty="0"/>
              <a:t>increase</a:t>
            </a:r>
            <a:r>
              <a:rPr spc="-425" dirty="0"/>
              <a:t> </a:t>
            </a:r>
            <a:r>
              <a:rPr spc="-180" dirty="0"/>
              <a:t>user</a:t>
            </a:r>
            <a:r>
              <a:rPr spc="-425" dirty="0"/>
              <a:t> </a:t>
            </a:r>
            <a:r>
              <a:rPr spc="-215" dirty="0"/>
              <a:t>engagement</a:t>
            </a:r>
            <a:r>
              <a:rPr spc="-425" dirty="0"/>
              <a:t> </a:t>
            </a:r>
            <a:r>
              <a:rPr spc="-25" dirty="0"/>
              <a:t>and </a:t>
            </a:r>
            <a:r>
              <a:rPr spc="-155" dirty="0"/>
              <a:t>lead</a:t>
            </a:r>
            <a:r>
              <a:rPr spc="-434" dirty="0"/>
              <a:t> </a:t>
            </a:r>
            <a:r>
              <a:rPr spc="-135" dirty="0"/>
              <a:t>to</a:t>
            </a:r>
            <a:r>
              <a:rPr spc="-434" dirty="0"/>
              <a:t> </a:t>
            </a:r>
            <a:r>
              <a:rPr spc="-240" dirty="0"/>
              <a:t>more</a:t>
            </a:r>
            <a:r>
              <a:rPr spc="-434" dirty="0"/>
              <a:t> </a:t>
            </a:r>
            <a:r>
              <a:rPr spc="-195" dirty="0"/>
              <a:t>business</a:t>
            </a:r>
            <a:r>
              <a:rPr spc="-434" dirty="0"/>
              <a:t> </a:t>
            </a:r>
            <a:r>
              <a:rPr spc="-95" dirty="0"/>
              <a:t>opportunities.</a:t>
            </a:r>
          </a:p>
          <a:p>
            <a:pPr marL="655955" marR="5080" indent="-643890">
              <a:lnSpc>
                <a:spcPct val="120300"/>
              </a:lnSpc>
              <a:spcBef>
                <a:spcPts val="70"/>
              </a:spcBef>
              <a:buClr>
                <a:srgbClr val="6769FF"/>
              </a:buClr>
              <a:buChar char="•"/>
              <a:tabLst>
                <a:tab pos="655955" algn="l"/>
              </a:tabLst>
            </a:pPr>
            <a:r>
              <a:rPr spc="-245" dirty="0"/>
              <a:t>The</a:t>
            </a:r>
            <a:r>
              <a:rPr spc="-430" dirty="0"/>
              <a:t> </a:t>
            </a:r>
            <a:r>
              <a:rPr spc="-185" dirty="0"/>
              <a:t>performance</a:t>
            </a:r>
            <a:r>
              <a:rPr spc="-425" dirty="0"/>
              <a:t> </a:t>
            </a:r>
            <a:r>
              <a:rPr spc="-215" dirty="0"/>
              <a:t>of</a:t>
            </a:r>
            <a:r>
              <a:rPr spc="-425" dirty="0"/>
              <a:t> </a:t>
            </a:r>
            <a:r>
              <a:rPr spc="-105" dirty="0"/>
              <a:t>the</a:t>
            </a:r>
            <a:r>
              <a:rPr spc="-430" dirty="0"/>
              <a:t> </a:t>
            </a:r>
            <a:r>
              <a:rPr spc="-195" dirty="0"/>
              <a:t>recommendation</a:t>
            </a:r>
            <a:r>
              <a:rPr spc="-425" dirty="0"/>
              <a:t> </a:t>
            </a:r>
            <a:r>
              <a:rPr spc="-220" dirty="0"/>
              <a:t>engine</a:t>
            </a:r>
            <a:r>
              <a:rPr spc="-425" dirty="0"/>
              <a:t> </a:t>
            </a:r>
            <a:r>
              <a:rPr spc="-200" dirty="0"/>
              <a:t>will</a:t>
            </a:r>
            <a:r>
              <a:rPr spc="-425" dirty="0"/>
              <a:t> </a:t>
            </a:r>
            <a:r>
              <a:rPr spc="-95" dirty="0"/>
              <a:t>directly</a:t>
            </a:r>
            <a:r>
              <a:rPr spc="-430" dirty="0"/>
              <a:t> </a:t>
            </a:r>
            <a:r>
              <a:rPr spc="-130" dirty="0"/>
              <a:t>impact</a:t>
            </a:r>
            <a:r>
              <a:rPr spc="-425" dirty="0"/>
              <a:t> </a:t>
            </a:r>
            <a:r>
              <a:rPr spc="-25" dirty="0"/>
              <a:t>the </a:t>
            </a:r>
            <a:r>
              <a:rPr spc="-180" dirty="0"/>
              <a:t>revenue</a:t>
            </a:r>
            <a:r>
              <a:rPr spc="-440" dirty="0"/>
              <a:t> </a:t>
            </a:r>
            <a:r>
              <a:rPr spc="-175" dirty="0"/>
              <a:t>generated</a:t>
            </a:r>
            <a:r>
              <a:rPr spc="-434" dirty="0"/>
              <a:t> </a:t>
            </a:r>
            <a:r>
              <a:rPr spc="-135" dirty="0"/>
              <a:t>by</a:t>
            </a:r>
            <a:r>
              <a:rPr spc="-434" dirty="0"/>
              <a:t> </a:t>
            </a:r>
            <a:r>
              <a:rPr spc="-105" dirty="0"/>
              <a:t>the</a:t>
            </a:r>
            <a:r>
              <a:rPr spc="-440" dirty="0"/>
              <a:t> </a:t>
            </a:r>
            <a:r>
              <a:rPr spc="-10" dirty="0"/>
              <a:t>website.</a:t>
            </a:r>
          </a:p>
          <a:p>
            <a:pPr marL="655955" marR="217804" indent="-643890">
              <a:lnSpc>
                <a:spcPct val="121800"/>
              </a:lnSpc>
              <a:buClr>
                <a:srgbClr val="6769FF"/>
              </a:buClr>
              <a:buChar char="•"/>
              <a:tabLst>
                <a:tab pos="655955" algn="l"/>
              </a:tabLst>
            </a:pPr>
            <a:r>
              <a:rPr spc="-305" dirty="0"/>
              <a:t>Task</a:t>
            </a:r>
            <a:r>
              <a:rPr spc="-445" dirty="0"/>
              <a:t> </a:t>
            </a:r>
            <a:r>
              <a:rPr spc="-160" dirty="0"/>
              <a:t>is</a:t>
            </a:r>
            <a:r>
              <a:rPr spc="-440" dirty="0"/>
              <a:t> </a:t>
            </a:r>
            <a:r>
              <a:rPr spc="-135" dirty="0"/>
              <a:t>to</a:t>
            </a:r>
            <a:r>
              <a:rPr spc="-440" dirty="0"/>
              <a:t> </a:t>
            </a:r>
            <a:r>
              <a:rPr spc="-220" dirty="0"/>
              <a:t>design</a:t>
            </a:r>
            <a:r>
              <a:rPr spc="-440" dirty="0"/>
              <a:t> </a:t>
            </a:r>
            <a:r>
              <a:rPr spc="-95" dirty="0"/>
              <a:t>a</a:t>
            </a:r>
            <a:r>
              <a:rPr spc="-440" dirty="0"/>
              <a:t> </a:t>
            </a:r>
            <a:r>
              <a:rPr spc="-195" dirty="0"/>
              <a:t>recommender</a:t>
            </a:r>
            <a:r>
              <a:rPr spc="-445" dirty="0"/>
              <a:t> </a:t>
            </a:r>
            <a:r>
              <a:rPr spc="-160" dirty="0"/>
              <a:t>system</a:t>
            </a:r>
            <a:r>
              <a:rPr spc="-440" dirty="0"/>
              <a:t> </a:t>
            </a:r>
            <a:r>
              <a:rPr spc="-90" dirty="0"/>
              <a:t>that</a:t>
            </a:r>
            <a:r>
              <a:rPr spc="-440" dirty="0"/>
              <a:t> </a:t>
            </a:r>
            <a:r>
              <a:rPr spc="-215" dirty="0"/>
              <a:t>suggests</a:t>
            </a:r>
            <a:r>
              <a:rPr spc="-440" dirty="0"/>
              <a:t> </a:t>
            </a:r>
            <a:r>
              <a:rPr spc="-120" dirty="0"/>
              <a:t>recipes</a:t>
            </a:r>
            <a:r>
              <a:rPr spc="-440" dirty="0"/>
              <a:t> </a:t>
            </a:r>
            <a:r>
              <a:rPr spc="-135" dirty="0"/>
              <a:t>to</a:t>
            </a:r>
            <a:r>
              <a:rPr spc="-440" dirty="0"/>
              <a:t> </a:t>
            </a:r>
            <a:r>
              <a:rPr spc="-20" dirty="0"/>
              <a:t>users </a:t>
            </a:r>
            <a:r>
              <a:rPr spc="-150" dirty="0"/>
              <a:t>based</a:t>
            </a:r>
            <a:r>
              <a:rPr spc="-445" dirty="0"/>
              <a:t> </a:t>
            </a:r>
            <a:r>
              <a:rPr spc="-265" dirty="0"/>
              <a:t>on</a:t>
            </a:r>
            <a:r>
              <a:rPr spc="-445" dirty="0"/>
              <a:t> </a:t>
            </a:r>
            <a:r>
              <a:rPr spc="-145" dirty="0"/>
              <a:t>their</a:t>
            </a:r>
            <a:r>
              <a:rPr spc="-445" dirty="0"/>
              <a:t> </a:t>
            </a:r>
            <a:r>
              <a:rPr spc="-114" dirty="0"/>
              <a:t>choices</a:t>
            </a:r>
            <a:r>
              <a:rPr spc="-445" dirty="0"/>
              <a:t> </a:t>
            </a:r>
            <a:r>
              <a:rPr spc="-195" dirty="0"/>
              <a:t>and</a:t>
            </a:r>
            <a:r>
              <a:rPr spc="-445" dirty="0"/>
              <a:t> </a:t>
            </a:r>
            <a:r>
              <a:rPr spc="-105" dirty="0"/>
              <a:t>the</a:t>
            </a:r>
            <a:r>
              <a:rPr spc="-445" dirty="0"/>
              <a:t> </a:t>
            </a:r>
            <a:r>
              <a:rPr spc="-114" dirty="0"/>
              <a:t>recipe</a:t>
            </a:r>
            <a:r>
              <a:rPr spc="-445" dirty="0"/>
              <a:t> </a:t>
            </a:r>
            <a:r>
              <a:rPr spc="-85" dirty="0"/>
              <a:t>they</a:t>
            </a:r>
            <a:r>
              <a:rPr spc="-445" dirty="0"/>
              <a:t> </a:t>
            </a:r>
            <a:r>
              <a:rPr spc="-140" dirty="0"/>
              <a:t>are</a:t>
            </a:r>
            <a:r>
              <a:rPr spc="-445" dirty="0"/>
              <a:t> </a:t>
            </a:r>
            <a:r>
              <a:rPr spc="-125" dirty="0"/>
              <a:t>currently</a:t>
            </a:r>
            <a:r>
              <a:rPr spc="-440" dirty="0"/>
              <a:t> </a:t>
            </a:r>
            <a:r>
              <a:rPr spc="-10" dirty="0"/>
              <a:t>viewing.</a:t>
            </a:r>
          </a:p>
          <a:p>
            <a:pPr marL="655955" indent="-643255">
              <a:lnSpc>
                <a:spcPct val="100000"/>
              </a:lnSpc>
              <a:spcBef>
                <a:spcPts val="1035"/>
              </a:spcBef>
              <a:buClr>
                <a:srgbClr val="6769FF"/>
              </a:buClr>
              <a:buChar char="•"/>
              <a:tabLst>
                <a:tab pos="655955" algn="l"/>
              </a:tabLst>
            </a:pPr>
            <a:r>
              <a:rPr spc="-254" dirty="0"/>
              <a:t>However,</a:t>
            </a:r>
            <a:r>
              <a:rPr spc="-440" dirty="0"/>
              <a:t> </a:t>
            </a:r>
            <a:r>
              <a:rPr spc="-245" dirty="0"/>
              <a:t>building</a:t>
            </a:r>
            <a:r>
              <a:rPr spc="-434" dirty="0"/>
              <a:t> </a:t>
            </a:r>
            <a:r>
              <a:rPr spc="-95" dirty="0"/>
              <a:t>a</a:t>
            </a:r>
            <a:r>
              <a:rPr spc="-434" dirty="0"/>
              <a:t> </a:t>
            </a:r>
            <a:r>
              <a:rPr spc="-195" dirty="0"/>
              <a:t>recommender</a:t>
            </a:r>
            <a:r>
              <a:rPr spc="-434" dirty="0"/>
              <a:t> </a:t>
            </a:r>
            <a:r>
              <a:rPr spc="-254" dirty="0"/>
              <a:t>from</a:t>
            </a:r>
            <a:r>
              <a:rPr spc="-434" dirty="0"/>
              <a:t> </a:t>
            </a:r>
            <a:r>
              <a:rPr spc="-90" dirty="0"/>
              <a:t>scratch</a:t>
            </a:r>
            <a:r>
              <a:rPr spc="-434" dirty="0"/>
              <a:t> </a:t>
            </a:r>
            <a:r>
              <a:rPr spc="-160" dirty="0"/>
              <a:t>is</a:t>
            </a:r>
            <a:r>
              <a:rPr spc="-434" dirty="0"/>
              <a:t> </a:t>
            </a:r>
            <a:r>
              <a:rPr spc="-185" dirty="0"/>
              <a:t>time-</a:t>
            </a:r>
            <a:r>
              <a:rPr spc="-265" dirty="0"/>
              <a:t>consuming.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47832" y="390662"/>
            <a:ext cx="6074410" cy="8293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5250" spc="-210" dirty="0">
                <a:solidFill>
                  <a:srgbClr val="0E0E0E"/>
                </a:solidFill>
                <a:latin typeface="Verdana"/>
                <a:cs typeface="Verdana"/>
              </a:rPr>
              <a:t>Problem</a:t>
            </a:r>
            <a:r>
              <a:rPr sz="5250" spc="-68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135" dirty="0">
                <a:solidFill>
                  <a:srgbClr val="0E0E0E"/>
                </a:solidFill>
                <a:latin typeface="Verdana"/>
                <a:cs typeface="Verdana"/>
              </a:rPr>
              <a:t>Statement</a:t>
            </a:r>
            <a:endParaRPr sz="52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3286" y="2052098"/>
            <a:ext cx="12468225" cy="715962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481330" marR="636270" indent="-469265" algn="just">
              <a:lnSpc>
                <a:spcPct val="121800"/>
              </a:lnSpc>
              <a:spcBef>
                <a:spcPts val="130"/>
              </a:spcBef>
              <a:buChar char="•"/>
              <a:tabLst>
                <a:tab pos="481330" algn="l"/>
                <a:tab pos="482600" algn="l"/>
              </a:tabLst>
            </a:pPr>
            <a:r>
              <a:rPr sz="2950" dirty="0">
                <a:solidFill>
                  <a:srgbClr val="6769FF"/>
                </a:solidFill>
                <a:latin typeface="Arial MT"/>
                <a:cs typeface="Arial MT"/>
              </a:rPr>
              <a:t>	</a:t>
            </a:r>
            <a:r>
              <a:rPr sz="2950" spc="-95" dirty="0">
                <a:solidFill>
                  <a:srgbClr val="0E0E0E"/>
                </a:solidFill>
                <a:latin typeface="Arial MT"/>
                <a:cs typeface="Arial MT"/>
              </a:rPr>
              <a:t>Step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5" dirty="0">
                <a:solidFill>
                  <a:srgbClr val="0E0E0E"/>
                </a:solidFill>
                <a:latin typeface="Arial MT"/>
                <a:cs typeface="Arial MT"/>
              </a:rPr>
              <a:t>into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5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shoes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5" dirty="0">
                <a:solidFill>
                  <a:srgbClr val="0E0E0E"/>
                </a:solidFill>
                <a:latin typeface="Arial MT"/>
                <a:cs typeface="Arial MT"/>
              </a:rPr>
              <a:t>of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55" dirty="0">
                <a:solidFill>
                  <a:srgbClr val="0E0E0E"/>
                </a:solidFill>
                <a:latin typeface="Arial MT"/>
                <a:cs typeface="Arial MT"/>
              </a:rPr>
              <a:t>an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29" dirty="0">
                <a:solidFill>
                  <a:srgbClr val="0E0E0E"/>
                </a:solidFill>
                <a:latin typeface="Arial MT"/>
                <a:cs typeface="Arial MT"/>
              </a:rPr>
              <a:t>ML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14" dirty="0">
                <a:solidFill>
                  <a:srgbClr val="0E0E0E"/>
                </a:solidFill>
                <a:latin typeface="Arial MT"/>
                <a:cs typeface="Arial MT"/>
              </a:rPr>
              <a:t>engineer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working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" dirty="0">
                <a:solidFill>
                  <a:srgbClr val="0E0E0E"/>
                </a:solidFill>
                <a:latin typeface="Arial MT"/>
                <a:cs typeface="Arial MT"/>
              </a:rPr>
              <a:t>at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0" dirty="0">
                <a:solidFill>
                  <a:srgbClr val="0E0E0E"/>
                </a:solidFill>
                <a:latin typeface="Arial MT"/>
                <a:cs typeface="Arial MT"/>
              </a:rPr>
              <a:t>food.com.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20" dirty="0">
                <a:solidFill>
                  <a:srgbClr val="0E0E0E"/>
                </a:solidFill>
                <a:latin typeface="Arial MT"/>
                <a:cs typeface="Arial MT"/>
              </a:rPr>
              <a:t>Your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0E0E0E"/>
                </a:solidFill>
                <a:latin typeface="Arial MT"/>
                <a:cs typeface="Arial MT"/>
              </a:rPr>
              <a:t>job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0" dirty="0">
                <a:solidFill>
                  <a:srgbClr val="0E0E0E"/>
                </a:solidFill>
                <a:latin typeface="Arial MT"/>
                <a:cs typeface="Arial MT"/>
              </a:rPr>
              <a:t>is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50" spc="-2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design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85" dirty="0">
                <a:solidFill>
                  <a:srgbClr val="0E0E0E"/>
                </a:solidFill>
                <a:latin typeface="Arial MT"/>
                <a:cs typeface="Arial MT"/>
              </a:rPr>
              <a:t>a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recommender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0" dirty="0">
                <a:solidFill>
                  <a:srgbClr val="0E0E0E"/>
                </a:solidFill>
                <a:latin typeface="Arial MT"/>
                <a:cs typeface="Arial MT"/>
              </a:rPr>
              <a:t>system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recommend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70" dirty="0">
                <a:solidFill>
                  <a:srgbClr val="0E0E0E"/>
                </a:solidFill>
                <a:latin typeface="Arial MT"/>
                <a:cs typeface="Arial MT"/>
              </a:rPr>
              <a:t>recipes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20" dirty="0">
                <a:solidFill>
                  <a:srgbClr val="0E0E0E"/>
                </a:solidFill>
                <a:latin typeface="Arial MT"/>
                <a:cs typeface="Arial MT"/>
              </a:rPr>
              <a:t>users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0" dirty="0">
                <a:solidFill>
                  <a:srgbClr val="0E0E0E"/>
                </a:solidFill>
                <a:latin typeface="Arial MT"/>
                <a:cs typeface="Arial MT"/>
              </a:rPr>
              <a:t>based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0" dirty="0">
                <a:solidFill>
                  <a:srgbClr val="0E0E0E"/>
                </a:solidFill>
                <a:latin typeface="Arial MT"/>
                <a:cs typeface="Arial MT"/>
              </a:rPr>
              <a:t>on</a:t>
            </a:r>
            <a:r>
              <a:rPr sz="2950" spc="-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0E0E0E"/>
                </a:solidFill>
                <a:latin typeface="Arial MT"/>
                <a:cs typeface="Arial MT"/>
              </a:rPr>
              <a:t>their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5" dirty="0">
                <a:solidFill>
                  <a:srgbClr val="0E0E0E"/>
                </a:solidFill>
                <a:latin typeface="Arial MT"/>
                <a:cs typeface="Arial MT"/>
              </a:rPr>
              <a:t>choice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0" dirty="0">
                <a:solidFill>
                  <a:srgbClr val="0E0E0E"/>
                </a:solidFill>
                <a:latin typeface="Arial MT"/>
                <a:cs typeface="Arial MT"/>
              </a:rPr>
              <a:t>and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5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5" dirty="0">
                <a:solidFill>
                  <a:srgbClr val="0E0E0E"/>
                </a:solidFill>
                <a:latin typeface="Arial MT"/>
                <a:cs typeface="Arial MT"/>
              </a:rPr>
              <a:t>current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5" dirty="0">
                <a:solidFill>
                  <a:srgbClr val="0E0E0E"/>
                </a:solidFill>
                <a:latin typeface="Arial MT"/>
                <a:cs typeface="Arial MT"/>
              </a:rPr>
              <a:t>recipe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0" dirty="0">
                <a:solidFill>
                  <a:srgbClr val="0E0E0E"/>
                </a:solidFill>
                <a:latin typeface="Arial MT"/>
                <a:cs typeface="Arial MT"/>
              </a:rPr>
              <a:t>they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are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looking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10" dirty="0">
                <a:solidFill>
                  <a:srgbClr val="0E0E0E"/>
                </a:solidFill>
                <a:latin typeface="Arial MT"/>
                <a:cs typeface="Arial MT"/>
              </a:rPr>
              <a:t>at.</a:t>
            </a:r>
            <a:endParaRPr sz="2950">
              <a:latin typeface="Arial MT"/>
              <a:cs typeface="Arial MT"/>
            </a:endParaRPr>
          </a:p>
          <a:p>
            <a:pPr marL="481330" marR="5080" indent="-469265">
              <a:lnSpc>
                <a:spcPct val="121800"/>
              </a:lnSpc>
              <a:spcBef>
                <a:spcPts val="40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195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75" dirty="0">
                <a:solidFill>
                  <a:srgbClr val="0E0E0E"/>
                </a:solidFill>
                <a:latin typeface="Arial MT"/>
                <a:cs typeface="Arial MT"/>
              </a:rPr>
              <a:t>recommendation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25" dirty="0">
                <a:solidFill>
                  <a:srgbClr val="0E0E0E"/>
                </a:solidFill>
                <a:latin typeface="Arial MT"/>
                <a:cs typeface="Arial MT"/>
              </a:rPr>
              <a:t>engine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5" dirty="0">
                <a:solidFill>
                  <a:srgbClr val="0E0E0E"/>
                </a:solidFill>
                <a:latin typeface="Arial MT"/>
                <a:cs typeface="Arial MT"/>
              </a:rPr>
              <a:t>is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90" dirty="0">
                <a:solidFill>
                  <a:srgbClr val="0E0E0E"/>
                </a:solidFill>
                <a:latin typeface="Arial MT"/>
                <a:cs typeface="Arial MT"/>
              </a:rPr>
              <a:t>a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way </a:t>
            </a:r>
            <a:r>
              <a:rPr sz="295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14" dirty="0">
                <a:solidFill>
                  <a:srgbClr val="0E0E0E"/>
                </a:solidFill>
                <a:latin typeface="Arial MT"/>
                <a:cs typeface="Arial MT"/>
              </a:rPr>
              <a:t>increase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0" dirty="0">
                <a:solidFill>
                  <a:srgbClr val="0E0E0E"/>
                </a:solidFill>
                <a:latin typeface="Arial MT"/>
                <a:cs typeface="Arial MT"/>
              </a:rPr>
              <a:t>website's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0E0E0E"/>
                </a:solidFill>
                <a:latin typeface="Arial MT"/>
                <a:cs typeface="Arial MT"/>
              </a:rPr>
              <a:t>user 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engagement.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70" dirty="0">
                <a:solidFill>
                  <a:srgbClr val="0E0E0E"/>
                </a:solidFill>
                <a:latin typeface="Arial MT"/>
                <a:cs typeface="Arial MT"/>
              </a:rPr>
              <a:t>If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90" dirty="0">
                <a:solidFill>
                  <a:srgbClr val="0E0E0E"/>
                </a:solidFill>
                <a:latin typeface="Arial MT"/>
                <a:cs typeface="Arial MT"/>
              </a:rPr>
              <a:t>a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14" dirty="0">
                <a:solidFill>
                  <a:srgbClr val="0E0E0E"/>
                </a:solidFill>
                <a:latin typeface="Arial MT"/>
                <a:cs typeface="Arial MT"/>
              </a:rPr>
              <a:t>user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5" dirty="0">
                <a:solidFill>
                  <a:srgbClr val="0E0E0E"/>
                </a:solidFill>
                <a:latin typeface="Arial MT"/>
                <a:cs typeface="Arial MT"/>
              </a:rPr>
              <a:t>is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shown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5" dirty="0">
                <a:solidFill>
                  <a:srgbClr val="0E0E0E"/>
                </a:solidFill>
                <a:latin typeface="Arial MT"/>
                <a:cs typeface="Arial MT"/>
              </a:rPr>
              <a:t>relevant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10" dirty="0">
                <a:solidFill>
                  <a:srgbClr val="0E0E0E"/>
                </a:solidFill>
                <a:latin typeface="Arial MT"/>
                <a:cs typeface="Arial MT"/>
              </a:rPr>
              <a:t>recipes,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0E0E0E"/>
                </a:solidFill>
                <a:latin typeface="Arial MT"/>
                <a:cs typeface="Arial MT"/>
              </a:rPr>
              <a:t>they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are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0" dirty="0">
                <a:solidFill>
                  <a:srgbClr val="0E0E0E"/>
                </a:solidFill>
                <a:latin typeface="Arial MT"/>
                <a:cs typeface="Arial MT"/>
              </a:rPr>
              <a:t>more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0" dirty="0">
                <a:solidFill>
                  <a:srgbClr val="0E0E0E"/>
                </a:solidFill>
                <a:latin typeface="Arial MT"/>
                <a:cs typeface="Arial MT"/>
              </a:rPr>
              <a:t>likely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spend </a:t>
            </a:r>
            <a:r>
              <a:rPr sz="2950" spc="-100" dirty="0">
                <a:solidFill>
                  <a:srgbClr val="0E0E0E"/>
                </a:solidFill>
                <a:latin typeface="Arial MT"/>
                <a:cs typeface="Arial MT"/>
              </a:rPr>
              <a:t>more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time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5" dirty="0">
                <a:solidFill>
                  <a:srgbClr val="0E0E0E"/>
                </a:solidFill>
                <a:latin typeface="Arial MT"/>
                <a:cs typeface="Arial MT"/>
              </a:rPr>
              <a:t>on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0" dirty="0">
                <a:solidFill>
                  <a:srgbClr val="0E0E0E"/>
                </a:solidFill>
                <a:latin typeface="Arial MT"/>
                <a:cs typeface="Arial MT"/>
              </a:rPr>
              <a:t>your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5" dirty="0">
                <a:solidFill>
                  <a:srgbClr val="0E0E0E"/>
                </a:solidFill>
                <a:latin typeface="Arial MT"/>
                <a:cs typeface="Arial MT"/>
              </a:rPr>
              <a:t>site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reading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0" dirty="0">
                <a:solidFill>
                  <a:srgbClr val="0E0E0E"/>
                </a:solidFill>
                <a:latin typeface="Arial MT"/>
                <a:cs typeface="Arial MT"/>
              </a:rPr>
              <a:t>about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10" dirty="0">
                <a:solidFill>
                  <a:srgbClr val="0E0E0E"/>
                </a:solidFill>
                <a:latin typeface="Arial MT"/>
                <a:cs typeface="Arial MT"/>
              </a:rPr>
              <a:t>recipes.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Higher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14" dirty="0">
                <a:solidFill>
                  <a:srgbClr val="0E0E0E"/>
                </a:solidFill>
                <a:latin typeface="Arial MT"/>
                <a:cs typeface="Arial MT"/>
              </a:rPr>
              <a:t>user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20" dirty="0">
                <a:solidFill>
                  <a:srgbClr val="0E0E0E"/>
                </a:solidFill>
                <a:latin typeface="Arial MT"/>
                <a:cs typeface="Arial MT"/>
              </a:rPr>
              <a:t>engagement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0E0E0E"/>
                </a:solidFill>
                <a:latin typeface="Arial MT"/>
                <a:cs typeface="Arial MT"/>
              </a:rPr>
              <a:t>will </a:t>
            </a:r>
            <a:r>
              <a:rPr sz="2950" spc="-100" dirty="0">
                <a:solidFill>
                  <a:srgbClr val="0E0E0E"/>
                </a:solidFill>
                <a:latin typeface="Arial MT"/>
                <a:cs typeface="Arial MT"/>
              </a:rPr>
              <a:t>likely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60" dirty="0">
                <a:solidFill>
                  <a:srgbClr val="0E0E0E"/>
                </a:solidFill>
                <a:latin typeface="Arial MT"/>
                <a:cs typeface="Arial MT"/>
              </a:rPr>
              <a:t>result</a:t>
            </a:r>
            <a:r>
              <a:rPr sz="2950" spc="-12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in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0" dirty="0">
                <a:solidFill>
                  <a:srgbClr val="0E0E0E"/>
                </a:solidFill>
                <a:latin typeface="Arial MT"/>
                <a:cs typeface="Arial MT"/>
              </a:rPr>
              <a:t>more</a:t>
            </a:r>
            <a:r>
              <a:rPr sz="2950" spc="-12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20" dirty="0">
                <a:solidFill>
                  <a:srgbClr val="0E0E0E"/>
                </a:solidFill>
                <a:latin typeface="Arial MT"/>
                <a:cs typeface="Arial MT"/>
              </a:rPr>
              <a:t>business</a:t>
            </a:r>
            <a:r>
              <a:rPr sz="2950" spc="-12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0" dirty="0">
                <a:solidFill>
                  <a:srgbClr val="0E0E0E"/>
                </a:solidFill>
                <a:latin typeface="Arial MT"/>
                <a:cs typeface="Arial MT"/>
              </a:rPr>
              <a:t>opportunities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like</a:t>
            </a:r>
            <a:r>
              <a:rPr sz="2950" spc="-12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0" dirty="0">
                <a:solidFill>
                  <a:srgbClr val="0E0E0E"/>
                </a:solidFill>
                <a:latin typeface="Arial MT"/>
                <a:cs typeface="Arial MT"/>
              </a:rPr>
              <a:t>collaborations,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promotions, </a:t>
            </a:r>
            <a:r>
              <a:rPr sz="2950" spc="-20" dirty="0">
                <a:solidFill>
                  <a:srgbClr val="0E0E0E"/>
                </a:solidFill>
                <a:latin typeface="Arial MT"/>
                <a:cs typeface="Arial MT"/>
              </a:rPr>
              <a:t>etc.</a:t>
            </a:r>
            <a:endParaRPr sz="2950">
              <a:latin typeface="Arial MT"/>
              <a:cs typeface="Arial MT"/>
            </a:endParaRPr>
          </a:p>
          <a:p>
            <a:pPr marL="481330" marR="422909" indent="-469265">
              <a:lnSpc>
                <a:spcPct val="120800"/>
              </a:lnSpc>
              <a:spcBef>
                <a:spcPts val="75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195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70" dirty="0">
                <a:solidFill>
                  <a:srgbClr val="0E0E0E"/>
                </a:solidFill>
                <a:latin typeface="Arial MT"/>
                <a:cs typeface="Arial MT"/>
              </a:rPr>
              <a:t>performance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of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90" dirty="0">
                <a:solidFill>
                  <a:srgbClr val="0E0E0E"/>
                </a:solidFill>
                <a:latin typeface="Arial MT"/>
                <a:cs typeface="Arial MT"/>
              </a:rPr>
              <a:t>a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75" dirty="0">
                <a:solidFill>
                  <a:srgbClr val="0E0E0E"/>
                </a:solidFill>
                <a:latin typeface="Arial MT"/>
                <a:cs typeface="Arial MT"/>
              </a:rPr>
              <a:t>recommendation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25" dirty="0">
                <a:solidFill>
                  <a:srgbClr val="0E0E0E"/>
                </a:solidFill>
                <a:latin typeface="Arial MT"/>
                <a:cs typeface="Arial MT"/>
              </a:rPr>
              <a:t>engine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5" dirty="0">
                <a:solidFill>
                  <a:srgbClr val="0E0E0E"/>
                </a:solidFill>
                <a:latin typeface="Arial MT"/>
                <a:cs typeface="Arial MT"/>
              </a:rPr>
              <a:t>will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60" dirty="0">
                <a:solidFill>
                  <a:srgbClr val="0E0E0E"/>
                </a:solidFill>
                <a:latin typeface="Arial MT"/>
                <a:cs typeface="Arial MT"/>
              </a:rPr>
              <a:t>significantly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0E0E0E"/>
                </a:solidFill>
                <a:latin typeface="Arial MT"/>
                <a:cs typeface="Arial MT"/>
              </a:rPr>
              <a:t>impact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5" dirty="0">
                <a:solidFill>
                  <a:srgbClr val="0E0E0E"/>
                </a:solidFill>
                <a:latin typeface="Arial MT"/>
                <a:cs typeface="Arial MT"/>
              </a:rPr>
              <a:t>the 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revenue</a:t>
            </a:r>
            <a:r>
              <a:rPr sz="2950" spc="-15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0" dirty="0">
                <a:solidFill>
                  <a:srgbClr val="0E0E0E"/>
                </a:solidFill>
                <a:latin typeface="Arial MT"/>
                <a:cs typeface="Arial MT"/>
              </a:rPr>
              <a:t>your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5" dirty="0">
                <a:solidFill>
                  <a:srgbClr val="0E0E0E"/>
                </a:solidFill>
                <a:latin typeface="Arial MT"/>
                <a:cs typeface="Arial MT"/>
              </a:rPr>
              <a:t>recipe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5" dirty="0">
                <a:solidFill>
                  <a:srgbClr val="0E0E0E"/>
                </a:solidFill>
                <a:latin typeface="Arial MT"/>
                <a:cs typeface="Arial MT"/>
              </a:rPr>
              <a:t>site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0" dirty="0">
                <a:solidFill>
                  <a:srgbClr val="0E0E0E"/>
                </a:solidFill>
                <a:latin typeface="Arial MT"/>
                <a:cs typeface="Arial MT"/>
              </a:rPr>
              <a:t>can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generate.</a:t>
            </a:r>
            <a:endParaRPr sz="2950">
              <a:latin typeface="Arial MT"/>
              <a:cs typeface="Arial MT"/>
            </a:endParaRPr>
          </a:p>
          <a:p>
            <a:pPr marL="481330" marR="423545" indent="-469265">
              <a:lnSpc>
                <a:spcPct val="121800"/>
              </a:lnSpc>
              <a:spcBef>
                <a:spcPts val="40"/>
              </a:spcBef>
              <a:buClr>
                <a:srgbClr val="6769FF"/>
              </a:buClr>
              <a:buChar char="•"/>
              <a:tabLst>
                <a:tab pos="481330" algn="l"/>
                <a:tab pos="10922000" algn="l"/>
              </a:tabLst>
            </a:pP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Designing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90" dirty="0">
                <a:solidFill>
                  <a:srgbClr val="0E0E0E"/>
                </a:solidFill>
                <a:latin typeface="Arial MT"/>
                <a:cs typeface="Arial MT"/>
              </a:rPr>
              <a:t>a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recommender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45" dirty="0">
                <a:solidFill>
                  <a:srgbClr val="0E0E0E"/>
                </a:solidFill>
                <a:latin typeface="Arial MT"/>
                <a:cs typeface="Arial MT"/>
              </a:rPr>
              <a:t>from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45" dirty="0">
                <a:solidFill>
                  <a:srgbClr val="0E0E0E"/>
                </a:solidFill>
                <a:latin typeface="Arial MT"/>
                <a:cs typeface="Arial MT"/>
              </a:rPr>
              <a:t>scratch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5" dirty="0">
                <a:solidFill>
                  <a:srgbClr val="0E0E0E"/>
                </a:solidFill>
                <a:latin typeface="Arial MT"/>
                <a:cs typeface="Arial MT"/>
              </a:rPr>
              <a:t>is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90" dirty="0">
                <a:solidFill>
                  <a:srgbClr val="0E0E0E"/>
                </a:solidFill>
                <a:latin typeface="Arial MT"/>
                <a:cs typeface="Arial MT"/>
              </a:rPr>
              <a:t>a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70" dirty="0">
                <a:solidFill>
                  <a:srgbClr val="0E0E0E"/>
                </a:solidFill>
                <a:latin typeface="Arial MT"/>
                <a:cs typeface="Arial MT"/>
              </a:rPr>
              <a:t>time-</a:t>
            </a:r>
            <a:r>
              <a:rPr sz="2950" spc="-100" dirty="0">
                <a:solidFill>
                  <a:srgbClr val="0E0E0E"/>
                </a:solidFill>
                <a:latin typeface="Arial MT"/>
                <a:cs typeface="Arial MT"/>
              </a:rPr>
              <a:t>consuming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task.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	</a:t>
            </a:r>
            <a:r>
              <a:rPr sz="2950" spc="-165" dirty="0">
                <a:solidFill>
                  <a:srgbClr val="0E0E0E"/>
                </a:solidFill>
                <a:latin typeface="Arial MT"/>
                <a:cs typeface="Arial MT"/>
              </a:rPr>
              <a:t>In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0E0E0E"/>
                </a:solidFill>
                <a:latin typeface="Arial MT"/>
                <a:cs typeface="Arial MT"/>
              </a:rPr>
              <a:t>this </a:t>
            </a:r>
            <a:r>
              <a:rPr sz="2950" spc="-114" dirty="0">
                <a:solidFill>
                  <a:srgbClr val="0E0E0E"/>
                </a:solidFill>
                <a:latin typeface="Arial MT"/>
                <a:cs typeface="Arial MT"/>
              </a:rPr>
              <a:t>assignment,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14" dirty="0">
                <a:solidFill>
                  <a:srgbClr val="0E0E0E"/>
                </a:solidFill>
                <a:latin typeface="Arial MT"/>
                <a:cs typeface="Arial MT"/>
              </a:rPr>
              <a:t>you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are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5" dirty="0">
                <a:solidFill>
                  <a:srgbClr val="0E0E0E"/>
                </a:solidFill>
                <a:latin typeface="Arial MT"/>
                <a:cs typeface="Arial MT"/>
              </a:rPr>
              <a:t>expected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explore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5" dirty="0">
                <a:solidFill>
                  <a:srgbClr val="0E0E0E"/>
                </a:solidFill>
                <a:latin typeface="Arial MT"/>
                <a:cs typeface="Arial MT"/>
              </a:rPr>
              <a:t>data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and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70" dirty="0">
                <a:solidFill>
                  <a:srgbClr val="0E0E0E"/>
                </a:solidFill>
                <a:latin typeface="Arial MT"/>
                <a:cs typeface="Arial MT"/>
              </a:rPr>
              <a:t>create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0" dirty="0">
                <a:solidFill>
                  <a:srgbClr val="0E0E0E"/>
                </a:solidFill>
                <a:latin typeface="Arial MT"/>
                <a:cs typeface="Arial MT"/>
              </a:rPr>
              <a:t>features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0E0E0E"/>
                </a:solidFill>
                <a:latin typeface="Arial MT"/>
                <a:cs typeface="Arial MT"/>
              </a:rPr>
              <a:t>that </a:t>
            </a:r>
            <a:r>
              <a:rPr sz="2950" spc="-85" dirty="0">
                <a:solidFill>
                  <a:srgbClr val="0E0E0E"/>
                </a:solidFill>
                <a:latin typeface="Arial MT"/>
                <a:cs typeface="Arial MT"/>
              </a:rPr>
              <a:t>will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0" dirty="0">
                <a:solidFill>
                  <a:srgbClr val="0E0E0E"/>
                </a:solidFill>
                <a:latin typeface="Arial MT"/>
                <a:cs typeface="Arial MT"/>
              </a:rPr>
              <a:t>be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used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45" dirty="0">
                <a:solidFill>
                  <a:srgbClr val="0E0E0E"/>
                </a:solidFill>
                <a:latin typeface="Arial MT"/>
                <a:cs typeface="Arial MT"/>
              </a:rPr>
              <a:t>build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recommender.</a:t>
            </a:r>
            <a:endParaRPr sz="2950">
              <a:latin typeface="Arial MT"/>
              <a:cs typeface="Arial MT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573000" y="1993392"/>
            <a:ext cx="4943856" cy="684275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1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308842" y="3338762"/>
            <a:ext cx="10384155" cy="376491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443865" marR="6985" indent="-431800" algn="just">
              <a:lnSpc>
                <a:spcPts val="3220"/>
              </a:lnSpc>
              <a:spcBef>
                <a:spcPts val="434"/>
              </a:spcBef>
              <a:buClr>
                <a:srgbClr val="6769FF"/>
              </a:buClr>
              <a:buChar char="•"/>
              <a:tabLst>
                <a:tab pos="447675" algn="l"/>
              </a:tabLst>
            </a:pP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This</a:t>
            </a:r>
            <a:r>
              <a:rPr sz="2900" spc="7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10" dirty="0">
                <a:solidFill>
                  <a:srgbClr val="0E0E0E"/>
                </a:solidFill>
                <a:latin typeface="Arial MT"/>
                <a:cs typeface="Arial MT"/>
              </a:rPr>
              <a:t>assignment</a:t>
            </a:r>
            <a:r>
              <a:rPr sz="2900" spc="8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is</a:t>
            </a:r>
            <a:r>
              <a:rPr sz="2900" spc="7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00" spc="8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perform</a:t>
            </a:r>
            <a:r>
              <a:rPr sz="2900" spc="8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20" dirty="0">
                <a:solidFill>
                  <a:srgbClr val="0E0E0E"/>
                </a:solidFill>
                <a:latin typeface="Arial MT"/>
                <a:cs typeface="Arial MT"/>
              </a:rPr>
              <a:t>Exploratory</a:t>
            </a:r>
            <a:r>
              <a:rPr sz="2900" spc="7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Data</a:t>
            </a:r>
            <a:r>
              <a:rPr sz="2900" spc="8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30" dirty="0">
                <a:solidFill>
                  <a:srgbClr val="0E0E0E"/>
                </a:solidFill>
                <a:latin typeface="Arial MT"/>
                <a:cs typeface="Arial MT"/>
              </a:rPr>
              <a:t>Analysis</a:t>
            </a:r>
            <a:r>
              <a:rPr sz="2900" spc="8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25" dirty="0">
                <a:solidFill>
                  <a:srgbClr val="0E0E0E"/>
                </a:solidFill>
                <a:latin typeface="Arial MT"/>
                <a:cs typeface="Arial MT"/>
              </a:rPr>
              <a:t>and 	</a:t>
            </a:r>
            <a:r>
              <a:rPr sz="2900" spc="-40" dirty="0">
                <a:solidFill>
                  <a:srgbClr val="0E0E0E"/>
                </a:solidFill>
                <a:latin typeface="Arial MT"/>
                <a:cs typeface="Arial MT"/>
              </a:rPr>
              <a:t>feature</a:t>
            </a:r>
            <a:r>
              <a:rPr sz="2900" spc="-21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35" dirty="0">
                <a:solidFill>
                  <a:srgbClr val="0E0E0E"/>
                </a:solidFill>
                <a:latin typeface="Arial MT"/>
                <a:cs typeface="Arial MT"/>
              </a:rPr>
              <a:t>extraction</a:t>
            </a:r>
            <a:r>
              <a:rPr sz="2900" spc="-204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from</a:t>
            </a:r>
            <a:r>
              <a:rPr sz="2900" spc="-204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00" spc="-204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60" dirty="0">
                <a:solidFill>
                  <a:srgbClr val="0E0E0E"/>
                </a:solidFill>
                <a:latin typeface="Arial MT"/>
                <a:cs typeface="Arial MT"/>
              </a:rPr>
              <a:t>raw</a:t>
            </a:r>
            <a:r>
              <a:rPr sz="2900" spc="-204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10" dirty="0">
                <a:solidFill>
                  <a:srgbClr val="0E0E0E"/>
                </a:solidFill>
                <a:latin typeface="Arial MT"/>
                <a:cs typeface="Arial MT"/>
              </a:rPr>
              <a:t>data.</a:t>
            </a:r>
            <a:endParaRPr sz="2900">
              <a:latin typeface="Arial MT"/>
              <a:cs typeface="Arial MT"/>
            </a:endParaRPr>
          </a:p>
          <a:p>
            <a:pPr marL="444500" indent="-431800" algn="just">
              <a:lnSpc>
                <a:spcPts val="3075"/>
              </a:lnSpc>
              <a:buClr>
                <a:srgbClr val="6769FF"/>
              </a:buClr>
              <a:buChar char="•"/>
              <a:tabLst>
                <a:tab pos="444500" algn="l"/>
              </a:tabLst>
            </a:pPr>
            <a:r>
              <a:rPr sz="2900" spc="-420" dirty="0">
                <a:solidFill>
                  <a:srgbClr val="0E0E0E"/>
                </a:solidFill>
                <a:latin typeface="Arial MT"/>
                <a:cs typeface="Arial MT"/>
              </a:rPr>
              <a:t>We</a:t>
            </a:r>
            <a:r>
              <a:rPr sz="2900" spc="-22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105" dirty="0">
                <a:solidFill>
                  <a:srgbClr val="0E0E0E"/>
                </a:solidFill>
                <a:latin typeface="Arial MT"/>
                <a:cs typeface="Arial MT"/>
              </a:rPr>
              <a:t>used</a:t>
            </a:r>
            <a:r>
              <a:rPr sz="2900" spc="-21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135" dirty="0">
                <a:solidFill>
                  <a:srgbClr val="0E0E0E"/>
                </a:solidFill>
                <a:latin typeface="Arial MT"/>
                <a:cs typeface="Arial MT"/>
              </a:rPr>
              <a:t>Spark</a:t>
            </a:r>
            <a:r>
              <a:rPr sz="2900" spc="-21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60" dirty="0">
                <a:solidFill>
                  <a:srgbClr val="0E0E0E"/>
                </a:solidFill>
                <a:latin typeface="Arial MT"/>
                <a:cs typeface="Arial MT"/>
              </a:rPr>
              <a:t>on</a:t>
            </a:r>
            <a:r>
              <a:rPr sz="2900" spc="-21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00" spc="-21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90" dirty="0">
                <a:solidFill>
                  <a:srgbClr val="0E0E0E"/>
                </a:solidFill>
                <a:latin typeface="Arial MT"/>
                <a:cs typeface="Arial MT"/>
              </a:rPr>
              <a:t>Elastic</a:t>
            </a:r>
            <a:r>
              <a:rPr sz="2900" spc="-21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190" dirty="0">
                <a:solidFill>
                  <a:srgbClr val="0E0E0E"/>
                </a:solidFill>
                <a:latin typeface="Arial MT"/>
                <a:cs typeface="Arial MT"/>
              </a:rPr>
              <a:t>Map</a:t>
            </a:r>
            <a:r>
              <a:rPr sz="2900" spc="-21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150" dirty="0">
                <a:solidFill>
                  <a:srgbClr val="0E0E0E"/>
                </a:solidFill>
                <a:latin typeface="Arial MT"/>
                <a:cs typeface="Arial MT"/>
              </a:rPr>
              <a:t>Reduce</a:t>
            </a:r>
            <a:r>
              <a:rPr sz="2900" spc="-21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80" dirty="0">
                <a:solidFill>
                  <a:srgbClr val="0E0E0E"/>
                </a:solidFill>
                <a:latin typeface="Arial MT"/>
                <a:cs typeface="Arial MT"/>
              </a:rPr>
              <a:t>service</a:t>
            </a:r>
            <a:r>
              <a:rPr sz="2900" spc="-21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265" dirty="0">
                <a:solidFill>
                  <a:srgbClr val="0E0E0E"/>
                </a:solidFill>
                <a:latin typeface="Arial MT"/>
                <a:cs typeface="Arial MT"/>
              </a:rPr>
              <a:t>(EMR).</a:t>
            </a:r>
            <a:endParaRPr sz="2900">
              <a:latin typeface="Arial MT"/>
              <a:cs typeface="Arial MT"/>
            </a:endParaRPr>
          </a:p>
          <a:p>
            <a:pPr marL="443865" marR="5080" indent="-431800" algn="just">
              <a:lnSpc>
                <a:spcPts val="3229"/>
              </a:lnSpc>
              <a:spcBef>
                <a:spcPts val="225"/>
              </a:spcBef>
              <a:buClr>
                <a:srgbClr val="6769FF"/>
              </a:buClr>
              <a:buChar char="•"/>
              <a:tabLst>
                <a:tab pos="447675" algn="l"/>
              </a:tabLst>
            </a:pPr>
            <a:r>
              <a:rPr sz="2900" spc="-105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00" spc="-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55" dirty="0">
                <a:solidFill>
                  <a:srgbClr val="0E0E0E"/>
                </a:solidFill>
                <a:latin typeface="Arial MT"/>
                <a:cs typeface="Arial MT"/>
              </a:rPr>
              <a:t>recommendation</a:t>
            </a:r>
            <a:r>
              <a:rPr sz="2900" spc="-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50" dirty="0">
                <a:solidFill>
                  <a:srgbClr val="0E0E0E"/>
                </a:solidFill>
                <a:latin typeface="Arial MT"/>
                <a:cs typeface="Arial MT"/>
              </a:rPr>
              <a:t>engine</a:t>
            </a:r>
            <a:r>
              <a:rPr sz="2900" spc="-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is</a:t>
            </a:r>
            <a:r>
              <a:rPr sz="2900" spc="-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a</a:t>
            </a:r>
            <a:r>
              <a:rPr sz="2900" spc="-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way</a:t>
            </a:r>
            <a:r>
              <a:rPr sz="2900" spc="-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00" spc="-5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70" dirty="0">
                <a:solidFill>
                  <a:srgbClr val="0E0E0E"/>
                </a:solidFill>
                <a:latin typeface="Arial MT"/>
                <a:cs typeface="Arial MT"/>
              </a:rPr>
              <a:t>increase</a:t>
            </a:r>
            <a:r>
              <a:rPr sz="2900" spc="-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00" spc="-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20" dirty="0">
                <a:solidFill>
                  <a:srgbClr val="0E0E0E"/>
                </a:solidFill>
                <a:latin typeface="Arial MT"/>
                <a:cs typeface="Arial MT"/>
              </a:rPr>
              <a:t>website's 	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user</a:t>
            </a:r>
            <a:r>
              <a:rPr sz="2900" spc="-7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60" dirty="0">
                <a:solidFill>
                  <a:srgbClr val="0E0E0E"/>
                </a:solidFill>
                <a:latin typeface="Arial MT"/>
                <a:cs typeface="Arial MT"/>
              </a:rPr>
              <a:t>engagement.</a:t>
            </a:r>
            <a:r>
              <a:rPr sz="2900" spc="-7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50" dirty="0">
                <a:solidFill>
                  <a:srgbClr val="0E0E0E"/>
                </a:solidFill>
                <a:latin typeface="Arial MT"/>
                <a:cs typeface="Arial MT"/>
              </a:rPr>
              <a:t>If</a:t>
            </a:r>
            <a:r>
              <a:rPr sz="2900" spc="-6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a</a:t>
            </a:r>
            <a:r>
              <a:rPr sz="2900" spc="-7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user</a:t>
            </a:r>
            <a:r>
              <a:rPr sz="2900" spc="-6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is</a:t>
            </a:r>
            <a:r>
              <a:rPr sz="2900" spc="-7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shown</a:t>
            </a:r>
            <a:r>
              <a:rPr sz="2900" spc="-6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35" dirty="0">
                <a:solidFill>
                  <a:srgbClr val="0E0E0E"/>
                </a:solidFill>
                <a:latin typeface="Arial MT"/>
                <a:cs typeface="Arial MT"/>
              </a:rPr>
              <a:t>relevant</a:t>
            </a:r>
            <a:r>
              <a:rPr sz="2900" spc="-7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75" dirty="0">
                <a:solidFill>
                  <a:srgbClr val="0E0E0E"/>
                </a:solidFill>
                <a:latin typeface="Arial MT"/>
                <a:cs typeface="Arial MT"/>
              </a:rPr>
              <a:t>recipes,</a:t>
            </a:r>
            <a:r>
              <a:rPr sz="2900" spc="-6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they</a:t>
            </a:r>
            <a:r>
              <a:rPr sz="2900" spc="-7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25" dirty="0">
                <a:solidFill>
                  <a:srgbClr val="0E0E0E"/>
                </a:solidFill>
                <a:latin typeface="Arial MT"/>
                <a:cs typeface="Arial MT"/>
              </a:rPr>
              <a:t>are 	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more</a:t>
            </a:r>
            <a:r>
              <a:rPr sz="2900" spc="38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likely</a:t>
            </a:r>
            <a:r>
              <a:rPr sz="2900" spc="39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00" spc="39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spend</a:t>
            </a:r>
            <a:r>
              <a:rPr sz="2900" spc="39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more</a:t>
            </a:r>
            <a:r>
              <a:rPr sz="2900" spc="39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time</a:t>
            </a:r>
            <a:r>
              <a:rPr sz="2900" spc="38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on</a:t>
            </a:r>
            <a:r>
              <a:rPr sz="2900" spc="39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your</a:t>
            </a:r>
            <a:r>
              <a:rPr sz="2900" spc="39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site</a:t>
            </a:r>
            <a:r>
              <a:rPr sz="2900" spc="39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reading</a:t>
            </a:r>
            <a:r>
              <a:rPr sz="2900" spc="39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10" dirty="0">
                <a:solidFill>
                  <a:srgbClr val="0E0E0E"/>
                </a:solidFill>
                <a:latin typeface="Arial MT"/>
                <a:cs typeface="Arial MT"/>
              </a:rPr>
              <a:t>about 	recipes.</a:t>
            </a:r>
            <a:endParaRPr sz="2900">
              <a:latin typeface="Arial MT"/>
              <a:cs typeface="Arial MT"/>
            </a:endParaRPr>
          </a:p>
          <a:p>
            <a:pPr marL="444500" indent="-431800" algn="just">
              <a:lnSpc>
                <a:spcPts val="3055"/>
              </a:lnSpc>
              <a:buClr>
                <a:srgbClr val="6769FF"/>
              </a:buClr>
              <a:buChar char="•"/>
              <a:tabLst>
                <a:tab pos="444500" algn="l"/>
              </a:tabLst>
            </a:pP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Higher</a:t>
            </a:r>
            <a:r>
              <a:rPr sz="2900" spc="50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user</a:t>
            </a:r>
            <a:r>
              <a:rPr sz="2900" spc="50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25" dirty="0">
                <a:solidFill>
                  <a:srgbClr val="0E0E0E"/>
                </a:solidFill>
                <a:latin typeface="Arial MT"/>
                <a:cs typeface="Arial MT"/>
              </a:rPr>
              <a:t>engagement</a:t>
            </a:r>
            <a:r>
              <a:rPr sz="2900" spc="50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will</a:t>
            </a:r>
            <a:r>
              <a:rPr sz="2900" spc="50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likely</a:t>
            </a:r>
            <a:r>
              <a:rPr sz="2900" spc="50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result</a:t>
            </a:r>
            <a:r>
              <a:rPr sz="2900" spc="50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in</a:t>
            </a:r>
            <a:r>
              <a:rPr sz="2900" spc="50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dirty="0">
                <a:solidFill>
                  <a:srgbClr val="0E0E0E"/>
                </a:solidFill>
                <a:latin typeface="Arial MT"/>
                <a:cs typeface="Arial MT"/>
              </a:rPr>
              <a:t>more</a:t>
            </a:r>
            <a:r>
              <a:rPr sz="2900" spc="50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30" dirty="0">
                <a:solidFill>
                  <a:srgbClr val="0E0E0E"/>
                </a:solidFill>
                <a:latin typeface="Arial MT"/>
                <a:cs typeface="Arial MT"/>
              </a:rPr>
              <a:t>business</a:t>
            </a:r>
            <a:endParaRPr sz="2900">
              <a:latin typeface="Arial MT"/>
              <a:cs typeface="Arial MT"/>
            </a:endParaRPr>
          </a:p>
          <a:p>
            <a:pPr marL="447675" algn="just">
              <a:lnSpc>
                <a:spcPts val="3390"/>
              </a:lnSpc>
            </a:pPr>
            <a:r>
              <a:rPr sz="2900" spc="-40" dirty="0">
                <a:solidFill>
                  <a:srgbClr val="0E0E0E"/>
                </a:solidFill>
                <a:latin typeface="Arial MT"/>
                <a:cs typeface="Arial MT"/>
              </a:rPr>
              <a:t>opportunities</a:t>
            </a:r>
            <a:r>
              <a:rPr sz="2900" spc="-16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105" dirty="0">
                <a:solidFill>
                  <a:srgbClr val="0E0E0E"/>
                </a:solidFill>
                <a:latin typeface="Arial MT"/>
                <a:cs typeface="Arial MT"/>
              </a:rPr>
              <a:t>like</a:t>
            </a:r>
            <a:r>
              <a:rPr sz="2900" spc="-16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85" dirty="0">
                <a:solidFill>
                  <a:srgbClr val="0E0E0E"/>
                </a:solidFill>
                <a:latin typeface="Arial MT"/>
                <a:cs typeface="Arial MT"/>
              </a:rPr>
              <a:t>collaborations,</a:t>
            </a:r>
            <a:r>
              <a:rPr sz="2900" spc="-16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75" dirty="0">
                <a:solidFill>
                  <a:srgbClr val="0E0E0E"/>
                </a:solidFill>
                <a:latin typeface="Arial MT"/>
                <a:cs typeface="Arial MT"/>
              </a:rPr>
              <a:t>promotions,</a:t>
            </a:r>
            <a:r>
              <a:rPr sz="2900" spc="-16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00" spc="-20" dirty="0">
                <a:solidFill>
                  <a:srgbClr val="0E0E0E"/>
                </a:solidFill>
                <a:latin typeface="Arial MT"/>
                <a:cs typeface="Arial MT"/>
              </a:rPr>
              <a:t>etc.</a:t>
            </a:r>
            <a:endParaRPr sz="2900">
              <a:latin typeface="Arial MT"/>
              <a:cs typeface="Arial MT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05394" y="1214463"/>
            <a:ext cx="16901657" cy="8438231"/>
            <a:chOff x="205394" y="1214463"/>
            <a:chExt cx="16901657" cy="8438231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820552" y="1214463"/>
              <a:ext cx="6286499" cy="6629412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0820544" y="1214559"/>
              <a:ext cx="6286500" cy="6629400"/>
            </a:xfrm>
            <a:custGeom>
              <a:avLst/>
              <a:gdLst/>
              <a:ahLst/>
              <a:cxnLst/>
              <a:rect l="l" t="t" r="r" b="b"/>
              <a:pathLst>
                <a:path w="6286500" h="6629400">
                  <a:moveTo>
                    <a:pt x="5979863" y="6629210"/>
                  </a:moveTo>
                  <a:lnTo>
                    <a:pt x="306637" y="6629210"/>
                  </a:lnTo>
                  <a:lnTo>
                    <a:pt x="291231" y="6628453"/>
                  </a:lnTo>
                  <a:lnTo>
                    <a:pt x="245476" y="6621667"/>
                  </a:lnTo>
                  <a:lnTo>
                    <a:pt x="201221" y="6608241"/>
                  </a:lnTo>
                  <a:lnTo>
                    <a:pt x="166168" y="6592186"/>
                  </a:lnTo>
                  <a:lnTo>
                    <a:pt x="127093" y="6567440"/>
                  </a:lnTo>
                  <a:lnTo>
                    <a:pt x="92072" y="6537236"/>
                  </a:lnTo>
                  <a:lnTo>
                    <a:pt x="61862" y="6502209"/>
                  </a:lnTo>
                  <a:lnTo>
                    <a:pt x="40839" y="6469897"/>
                  </a:lnTo>
                  <a:lnTo>
                    <a:pt x="23928" y="6435252"/>
                  </a:lnTo>
                  <a:lnTo>
                    <a:pt x="9420" y="6391335"/>
                  </a:lnTo>
                  <a:lnTo>
                    <a:pt x="1513" y="6345765"/>
                  </a:lnTo>
                  <a:lnTo>
                    <a:pt x="0" y="6314951"/>
                  </a:lnTo>
                  <a:lnTo>
                    <a:pt x="94" y="306542"/>
                  </a:lnTo>
                  <a:lnTo>
                    <a:pt x="4627" y="260519"/>
                  </a:lnTo>
                  <a:lnTo>
                    <a:pt x="15866" y="215650"/>
                  </a:lnTo>
                  <a:lnTo>
                    <a:pt x="33564" y="172924"/>
                  </a:lnTo>
                  <a:lnTo>
                    <a:pt x="57344" y="133249"/>
                  </a:lnTo>
                  <a:lnTo>
                    <a:pt x="86682" y="97501"/>
                  </a:lnTo>
                  <a:lnTo>
                    <a:pt x="120955" y="66438"/>
                  </a:lnTo>
                  <a:lnTo>
                    <a:pt x="159407" y="40745"/>
                  </a:lnTo>
                  <a:lnTo>
                    <a:pt x="201221" y="20968"/>
                  </a:lnTo>
                  <a:lnTo>
                    <a:pt x="245476" y="7543"/>
                  </a:lnTo>
                  <a:lnTo>
                    <a:pt x="291231" y="756"/>
                  </a:lnTo>
                  <a:lnTo>
                    <a:pt x="5979863" y="0"/>
                  </a:lnTo>
                  <a:lnTo>
                    <a:pt x="5995269" y="756"/>
                  </a:lnTo>
                  <a:lnTo>
                    <a:pt x="6041023" y="7543"/>
                  </a:lnTo>
                  <a:lnTo>
                    <a:pt x="6085279" y="20968"/>
                  </a:lnTo>
                  <a:lnTo>
                    <a:pt x="6120326" y="37023"/>
                  </a:lnTo>
                  <a:lnTo>
                    <a:pt x="6153152" y="57249"/>
                  </a:lnTo>
                  <a:lnTo>
                    <a:pt x="6183251" y="81338"/>
                  </a:lnTo>
                  <a:lnTo>
                    <a:pt x="6215148" y="114834"/>
                  </a:lnTo>
                  <a:lnTo>
                    <a:pt x="6241776" y="152649"/>
                  </a:lnTo>
                  <a:lnTo>
                    <a:pt x="6259531" y="186867"/>
                  </a:lnTo>
                  <a:lnTo>
                    <a:pt x="6272964" y="223007"/>
                  </a:lnTo>
                  <a:lnTo>
                    <a:pt x="6283098" y="268134"/>
                  </a:lnTo>
                  <a:lnTo>
                    <a:pt x="6286500" y="314258"/>
                  </a:lnTo>
                  <a:lnTo>
                    <a:pt x="6286405" y="6322669"/>
                  </a:lnTo>
                  <a:lnTo>
                    <a:pt x="6281873" y="6368692"/>
                  </a:lnTo>
                  <a:lnTo>
                    <a:pt x="6270632" y="6413561"/>
                  </a:lnTo>
                  <a:lnTo>
                    <a:pt x="6256320" y="6449353"/>
                  </a:lnTo>
                  <a:lnTo>
                    <a:pt x="6233521" y="6489592"/>
                  </a:lnTo>
                  <a:lnTo>
                    <a:pt x="6205068" y="6526056"/>
                  </a:lnTo>
                  <a:lnTo>
                    <a:pt x="6171571" y="6557953"/>
                  </a:lnTo>
                  <a:lnTo>
                    <a:pt x="6140322" y="6580538"/>
                  </a:lnTo>
                  <a:lnTo>
                    <a:pt x="6099537" y="6602335"/>
                  </a:lnTo>
                  <a:lnTo>
                    <a:pt x="6063395" y="6615770"/>
                  </a:lnTo>
                  <a:lnTo>
                    <a:pt x="6025883" y="6624679"/>
                  </a:lnTo>
                  <a:lnTo>
                    <a:pt x="5979863" y="6629210"/>
                  </a:lnTo>
                  <a:close/>
                </a:path>
              </a:pathLst>
            </a:custGeom>
            <a:solidFill>
              <a:srgbClr val="6769FF">
                <a:alpha val="666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>
              <a:hlinkClick r:id="rId4"/>
            </p:cNvPr>
            <p:cNvPicPr/>
            <p:nvPr/>
          </p:nvPicPr>
          <p:blipFill>
            <a:blip r:embed="rId5" cstate="print">
              <a:alphaModFix amt="5000"/>
            </a:blip>
            <a:stretch>
              <a:fillRect/>
            </a:stretch>
          </p:blipFill>
          <p:spPr>
            <a:xfrm>
              <a:off x="205394" y="9606975"/>
              <a:ext cx="103448" cy="45719"/>
            </a:xfrm>
            <a:prstGeom prst="rect">
              <a:avLst/>
            </a:prstGeom>
          </p:spPr>
        </p:pic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80305" rIns="0" bIns="0" rtlCol="0">
            <a:spAutoFit/>
          </a:bodyPr>
          <a:lstStyle/>
          <a:p>
            <a:pPr marL="202565">
              <a:lnSpc>
                <a:spcPct val="100000"/>
              </a:lnSpc>
              <a:spcBef>
                <a:spcPts val="120"/>
              </a:spcBef>
            </a:pPr>
            <a:r>
              <a:rPr sz="5250" spc="-140" dirty="0">
                <a:solidFill>
                  <a:srgbClr val="0E0E0E"/>
                </a:solidFill>
                <a:latin typeface="Verdana"/>
                <a:cs typeface="Verdana"/>
              </a:rPr>
              <a:t>Purpose</a:t>
            </a:r>
            <a:r>
              <a:rPr sz="5250" spc="-7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10" dirty="0">
                <a:solidFill>
                  <a:srgbClr val="0E0E0E"/>
                </a:solidFill>
                <a:latin typeface="Verdana"/>
                <a:cs typeface="Verdana"/>
              </a:rPr>
              <a:t>of</a:t>
            </a:r>
            <a:r>
              <a:rPr sz="5250" spc="-69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105" dirty="0">
                <a:solidFill>
                  <a:srgbClr val="0E0E0E"/>
                </a:solidFill>
                <a:latin typeface="Verdana"/>
                <a:cs typeface="Verdana"/>
              </a:rPr>
              <a:t>Analysis</a:t>
            </a:r>
            <a:endParaRPr sz="52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82985" rIns="0" bIns="0" rtlCol="0">
            <a:spAutoFit/>
          </a:bodyPr>
          <a:lstStyle/>
          <a:p>
            <a:pPr marL="520700">
              <a:lnSpc>
                <a:spcPct val="100000"/>
              </a:lnSpc>
              <a:spcBef>
                <a:spcPts val="130"/>
              </a:spcBef>
            </a:pPr>
            <a:r>
              <a:rPr sz="5250" spc="-305" dirty="0">
                <a:solidFill>
                  <a:srgbClr val="0E0E0E"/>
                </a:solidFill>
                <a:latin typeface="Verdana"/>
                <a:cs typeface="Verdana"/>
              </a:rPr>
              <a:t>What</a:t>
            </a:r>
            <a:r>
              <a:rPr sz="5250" spc="-80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90" dirty="0">
                <a:solidFill>
                  <a:srgbClr val="0E0E0E"/>
                </a:solidFill>
                <a:latin typeface="Verdana"/>
                <a:cs typeface="Verdana"/>
              </a:rPr>
              <a:t>we</a:t>
            </a:r>
            <a:r>
              <a:rPr sz="5250" spc="-8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425" dirty="0">
                <a:solidFill>
                  <a:srgbClr val="0E0E0E"/>
                </a:solidFill>
                <a:latin typeface="Verdana"/>
                <a:cs typeface="Verdana"/>
              </a:rPr>
              <a:t>have</a:t>
            </a:r>
            <a:r>
              <a:rPr sz="5250" spc="-8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85" dirty="0">
                <a:solidFill>
                  <a:srgbClr val="0E0E0E"/>
                </a:solidFill>
                <a:latin typeface="Verdana"/>
                <a:cs typeface="Verdana"/>
              </a:rPr>
              <a:t>for</a:t>
            </a:r>
            <a:r>
              <a:rPr sz="5250" spc="-8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30" dirty="0">
                <a:solidFill>
                  <a:srgbClr val="0E0E0E"/>
                </a:solidFill>
                <a:latin typeface="Verdana"/>
                <a:cs typeface="Verdana"/>
              </a:rPr>
              <a:t>analysis?</a:t>
            </a:r>
            <a:endParaRPr sz="52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85730" y="2814043"/>
            <a:ext cx="9762490" cy="3321050"/>
          </a:xfrm>
          <a:prstGeom prst="rect">
            <a:avLst/>
          </a:prstGeom>
        </p:spPr>
        <p:txBody>
          <a:bodyPr vert="horz" wrap="square" lIns="0" tIns="114935" rIns="0" bIns="0" rtlCol="0">
            <a:spAutoFit/>
          </a:bodyPr>
          <a:lstStyle/>
          <a:p>
            <a:pPr marL="481330" indent="-468630">
              <a:lnSpc>
                <a:spcPct val="100000"/>
              </a:lnSpc>
              <a:spcBef>
                <a:spcPts val="905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245" dirty="0">
                <a:solidFill>
                  <a:srgbClr val="0E0E0E"/>
                </a:solidFill>
                <a:latin typeface="Arial MT"/>
                <a:cs typeface="Arial MT"/>
              </a:rPr>
              <a:t>Read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6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0E0E0E"/>
                </a:solidFill>
                <a:latin typeface="Arial MT"/>
                <a:cs typeface="Arial MT"/>
              </a:rPr>
              <a:t>data</a:t>
            </a:r>
            <a:endParaRPr sz="2950">
              <a:latin typeface="Arial MT"/>
              <a:cs typeface="Arial MT"/>
            </a:endParaRPr>
          </a:p>
          <a:p>
            <a:pPr marL="481330" indent="-468630">
              <a:lnSpc>
                <a:spcPct val="100000"/>
              </a:lnSpc>
              <a:spcBef>
                <a:spcPts val="810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65" dirty="0">
                <a:solidFill>
                  <a:srgbClr val="0E0E0E"/>
                </a:solidFill>
                <a:latin typeface="Arial MT"/>
                <a:cs typeface="Arial MT"/>
              </a:rPr>
              <a:t>Extract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75" dirty="0">
                <a:solidFill>
                  <a:srgbClr val="0E0E0E"/>
                </a:solidFill>
                <a:latin typeface="Arial MT"/>
                <a:cs typeface="Arial MT"/>
              </a:rPr>
              <a:t>individual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0" dirty="0">
                <a:solidFill>
                  <a:srgbClr val="0E0E0E"/>
                </a:solidFill>
                <a:latin typeface="Arial MT"/>
                <a:cs typeface="Arial MT"/>
              </a:rPr>
              <a:t>features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45" dirty="0">
                <a:solidFill>
                  <a:srgbClr val="0E0E0E"/>
                </a:solidFill>
                <a:latin typeface="Arial MT"/>
                <a:cs typeface="Arial MT"/>
              </a:rPr>
              <a:t>from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nutrition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column.</a:t>
            </a:r>
            <a:endParaRPr sz="2950">
              <a:latin typeface="Arial MT"/>
              <a:cs typeface="Arial MT"/>
            </a:endParaRPr>
          </a:p>
          <a:p>
            <a:pPr marL="481330" indent="-468630">
              <a:lnSpc>
                <a:spcPct val="100000"/>
              </a:lnSpc>
              <a:spcBef>
                <a:spcPts val="735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114" dirty="0">
                <a:solidFill>
                  <a:srgbClr val="0E0E0E"/>
                </a:solidFill>
                <a:latin typeface="Arial MT"/>
                <a:cs typeface="Arial MT"/>
              </a:rPr>
              <a:t>Standardize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9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nutrition</a:t>
            </a:r>
            <a:r>
              <a:rPr sz="2950" spc="-18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values.</a:t>
            </a:r>
            <a:endParaRPr sz="2950">
              <a:latin typeface="Arial MT"/>
              <a:cs typeface="Arial MT"/>
            </a:endParaRPr>
          </a:p>
          <a:p>
            <a:pPr marL="481330" indent="-468630">
              <a:lnSpc>
                <a:spcPct val="100000"/>
              </a:lnSpc>
              <a:spcBef>
                <a:spcPts val="810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Convert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5" dirty="0">
                <a:solidFill>
                  <a:srgbClr val="0E0E0E"/>
                </a:solidFill>
                <a:latin typeface="Arial MT"/>
                <a:cs typeface="Arial MT"/>
              </a:rPr>
              <a:t>tags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column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45" dirty="0">
                <a:solidFill>
                  <a:srgbClr val="0E0E0E"/>
                </a:solidFill>
                <a:latin typeface="Arial MT"/>
                <a:cs typeface="Arial MT"/>
              </a:rPr>
              <a:t>from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90" dirty="0">
                <a:solidFill>
                  <a:srgbClr val="0E0E0E"/>
                </a:solidFill>
                <a:latin typeface="Arial MT"/>
                <a:cs typeface="Arial MT"/>
              </a:rPr>
              <a:t>a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60" dirty="0">
                <a:solidFill>
                  <a:srgbClr val="0E0E0E"/>
                </a:solidFill>
                <a:latin typeface="Arial MT"/>
                <a:cs typeface="Arial MT"/>
              </a:rPr>
              <a:t>string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60" dirty="0">
                <a:solidFill>
                  <a:srgbClr val="0E0E0E"/>
                </a:solidFill>
                <a:latin typeface="Arial MT"/>
                <a:cs typeface="Arial MT"/>
              </a:rPr>
              <a:t>an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array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of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45" dirty="0">
                <a:solidFill>
                  <a:srgbClr val="0E0E0E"/>
                </a:solidFill>
                <a:latin typeface="Arial MT"/>
                <a:cs typeface="Arial MT"/>
              </a:rPr>
              <a:t>strings.</a:t>
            </a:r>
            <a:endParaRPr sz="2950">
              <a:latin typeface="Arial MT"/>
              <a:cs typeface="Arial MT"/>
            </a:endParaRPr>
          </a:p>
          <a:p>
            <a:pPr marL="481330" indent="-468630">
              <a:lnSpc>
                <a:spcPct val="100000"/>
              </a:lnSpc>
              <a:spcBef>
                <a:spcPts val="735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245" dirty="0">
                <a:solidFill>
                  <a:srgbClr val="0E0E0E"/>
                </a:solidFill>
                <a:latin typeface="Arial MT"/>
                <a:cs typeface="Arial MT"/>
              </a:rPr>
              <a:t>Read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75" dirty="0">
                <a:solidFill>
                  <a:srgbClr val="0E0E0E"/>
                </a:solidFill>
                <a:latin typeface="Arial MT"/>
                <a:cs typeface="Arial MT"/>
              </a:rPr>
              <a:t>second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5" dirty="0">
                <a:solidFill>
                  <a:srgbClr val="0E0E0E"/>
                </a:solidFill>
                <a:latin typeface="Arial MT"/>
                <a:cs typeface="Arial MT"/>
              </a:rPr>
              <a:t>data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0" dirty="0">
                <a:solidFill>
                  <a:srgbClr val="0E0E0E"/>
                </a:solidFill>
                <a:latin typeface="Arial MT"/>
                <a:cs typeface="Arial MT"/>
              </a:rPr>
              <a:t>file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40" dirty="0">
                <a:solidFill>
                  <a:srgbClr val="0E0E0E"/>
                </a:solidFill>
                <a:latin typeface="Arial MT"/>
                <a:cs typeface="Arial MT"/>
              </a:rPr>
              <a:t>.</a:t>
            </a:r>
            <a:endParaRPr sz="2950">
              <a:latin typeface="Arial MT"/>
              <a:cs typeface="Arial MT"/>
            </a:endParaRPr>
          </a:p>
          <a:p>
            <a:pPr marL="481330" indent="-468630">
              <a:lnSpc>
                <a:spcPct val="100000"/>
              </a:lnSpc>
              <a:spcBef>
                <a:spcPts val="810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114" dirty="0">
                <a:solidFill>
                  <a:srgbClr val="0E0E0E"/>
                </a:solidFill>
                <a:latin typeface="Arial MT"/>
                <a:cs typeface="Arial MT"/>
              </a:rPr>
              <a:t>Create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70" dirty="0">
                <a:solidFill>
                  <a:srgbClr val="0E0E0E"/>
                </a:solidFill>
                <a:latin typeface="Arial MT"/>
                <a:cs typeface="Arial MT"/>
              </a:rPr>
              <a:t>time-</a:t>
            </a:r>
            <a:r>
              <a:rPr sz="2950" spc="-90" dirty="0">
                <a:solidFill>
                  <a:srgbClr val="0E0E0E"/>
                </a:solidFill>
                <a:latin typeface="Arial MT"/>
                <a:cs typeface="Arial MT"/>
              </a:rPr>
              <a:t>based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features.</a:t>
            </a:r>
            <a:endParaRPr sz="2950">
              <a:latin typeface="Arial MT"/>
              <a:cs typeface="Arial MT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05394" y="1725167"/>
            <a:ext cx="16122742" cy="7927528"/>
            <a:chOff x="205394" y="1725167"/>
            <a:chExt cx="16122742" cy="7927528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012424" y="1725167"/>
              <a:ext cx="5315712" cy="6833615"/>
            </a:xfrm>
            <a:prstGeom prst="rect">
              <a:avLst/>
            </a:prstGeom>
          </p:spPr>
        </p:pic>
        <p:pic>
          <p:nvPicPr>
            <p:cNvPr id="7" name="object 7">
              <a:hlinkClick r:id="rId4"/>
            </p:cNvPr>
            <p:cNvPicPr/>
            <p:nvPr/>
          </p:nvPicPr>
          <p:blipFill>
            <a:blip r:embed="rId5" cstate="print">
              <a:alphaModFix amt="5000"/>
            </a:blip>
            <a:stretch>
              <a:fillRect/>
            </a:stretch>
          </p:blipFill>
          <p:spPr>
            <a:xfrm>
              <a:off x="205394" y="9606976"/>
              <a:ext cx="99406" cy="4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2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37161" y="532620"/>
            <a:ext cx="4402455" cy="8293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5250" spc="-260" dirty="0">
                <a:solidFill>
                  <a:srgbClr val="0E0E0E"/>
                </a:solidFill>
                <a:latin typeface="Verdana"/>
                <a:cs typeface="Verdana"/>
              </a:rPr>
              <a:t>Steps</a:t>
            </a:r>
            <a:r>
              <a:rPr sz="5250" spc="-101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120" dirty="0">
                <a:solidFill>
                  <a:srgbClr val="0E0E0E"/>
                </a:solidFill>
                <a:latin typeface="Verdana"/>
                <a:cs typeface="Verdana"/>
              </a:rPr>
              <a:t>to</a:t>
            </a:r>
            <a:r>
              <a:rPr sz="5250" spc="-100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185" dirty="0">
                <a:solidFill>
                  <a:srgbClr val="0E0E0E"/>
                </a:solidFill>
                <a:latin typeface="Verdana"/>
                <a:cs typeface="Verdana"/>
              </a:rPr>
              <a:t>follow</a:t>
            </a:r>
            <a:endParaRPr sz="52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67774" y="2070264"/>
            <a:ext cx="15905480" cy="2768600"/>
          </a:xfrm>
          <a:prstGeom prst="rect">
            <a:avLst/>
          </a:prstGeom>
        </p:spPr>
        <p:txBody>
          <a:bodyPr vert="horz" wrap="square" lIns="0" tIns="114935" rIns="0" bIns="0" rtlCol="0">
            <a:spAutoFit/>
          </a:bodyPr>
          <a:lstStyle/>
          <a:p>
            <a:pPr marL="481330" indent="-468630">
              <a:lnSpc>
                <a:spcPct val="100000"/>
              </a:lnSpc>
              <a:spcBef>
                <a:spcPts val="905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165" dirty="0">
                <a:solidFill>
                  <a:srgbClr val="0E0E0E"/>
                </a:solidFill>
                <a:latin typeface="Arial MT"/>
                <a:cs typeface="Arial MT"/>
              </a:rPr>
              <a:t>There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are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two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0" dirty="0">
                <a:solidFill>
                  <a:srgbClr val="0E0E0E"/>
                </a:solidFill>
                <a:latin typeface="Arial MT"/>
                <a:cs typeface="Arial MT"/>
              </a:rPr>
              <a:t>major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datasheets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in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10" dirty="0">
                <a:solidFill>
                  <a:srgbClr val="0E0E0E"/>
                </a:solidFill>
                <a:latin typeface="Arial MT"/>
                <a:cs typeface="Arial MT"/>
              </a:rPr>
              <a:t>CSV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file.</a:t>
            </a:r>
            <a:endParaRPr sz="2950">
              <a:latin typeface="Arial MT"/>
              <a:cs typeface="Arial MT"/>
            </a:endParaRPr>
          </a:p>
          <a:p>
            <a:pPr marL="481330" indent="-468630">
              <a:lnSpc>
                <a:spcPct val="100000"/>
              </a:lnSpc>
              <a:spcBef>
                <a:spcPts val="810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195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first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5" dirty="0">
                <a:solidFill>
                  <a:srgbClr val="0E0E0E"/>
                </a:solidFill>
                <a:latin typeface="Arial MT"/>
                <a:cs typeface="Arial MT"/>
              </a:rPr>
              <a:t>approach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70" dirty="0">
                <a:solidFill>
                  <a:srgbClr val="0E0E0E"/>
                </a:solidFill>
                <a:latin typeface="Arial MT"/>
                <a:cs typeface="Arial MT"/>
              </a:rPr>
              <a:t>EDA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5" dirty="0">
                <a:solidFill>
                  <a:srgbClr val="0E0E0E"/>
                </a:solidFill>
                <a:latin typeface="Arial MT"/>
                <a:cs typeface="Arial MT"/>
              </a:rPr>
              <a:t>is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60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0" dirty="0">
                <a:solidFill>
                  <a:srgbClr val="0E0E0E"/>
                </a:solidFill>
                <a:latin typeface="Arial MT"/>
                <a:cs typeface="Arial MT"/>
              </a:rPr>
              <a:t>cover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25" dirty="0">
                <a:solidFill>
                  <a:srgbClr val="0E0E0E"/>
                </a:solidFill>
                <a:latin typeface="Arial MT"/>
                <a:cs typeface="Arial MT"/>
              </a:rPr>
              <a:t>all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5" dirty="0">
                <a:solidFill>
                  <a:srgbClr val="0E0E0E"/>
                </a:solidFill>
                <a:latin typeface="Arial MT"/>
                <a:cs typeface="Arial MT"/>
              </a:rPr>
              <a:t>possibilities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for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25" dirty="0">
                <a:solidFill>
                  <a:srgbClr val="0E0E0E"/>
                </a:solidFill>
                <a:latin typeface="Arial MT"/>
                <a:cs typeface="Arial MT"/>
              </a:rPr>
              <a:t>all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columns.</a:t>
            </a:r>
            <a:endParaRPr sz="2950">
              <a:latin typeface="Arial MT"/>
              <a:cs typeface="Arial MT"/>
            </a:endParaRPr>
          </a:p>
          <a:p>
            <a:pPr marL="481330" indent="-468630">
              <a:lnSpc>
                <a:spcPct val="100000"/>
              </a:lnSpc>
              <a:spcBef>
                <a:spcPts val="735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195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75" dirty="0">
                <a:solidFill>
                  <a:srgbClr val="0E0E0E"/>
                </a:solidFill>
                <a:latin typeface="Arial MT"/>
                <a:cs typeface="Arial MT"/>
              </a:rPr>
              <a:t>second</a:t>
            </a:r>
            <a:r>
              <a:rPr sz="2950" spc="-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5" dirty="0">
                <a:solidFill>
                  <a:srgbClr val="0E0E0E"/>
                </a:solidFill>
                <a:latin typeface="Arial MT"/>
                <a:cs typeface="Arial MT"/>
              </a:rPr>
              <a:t>approach</a:t>
            </a:r>
            <a:r>
              <a:rPr sz="2950" spc="-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5" dirty="0">
                <a:solidFill>
                  <a:srgbClr val="0E0E0E"/>
                </a:solidFill>
                <a:latin typeface="Arial MT"/>
                <a:cs typeface="Arial MT"/>
              </a:rPr>
              <a:t>is</a:t>
            </a:r>
            <a:r>
              <a:rPr sz="2950" spc="-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project-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specific.</a:t>
            </a:r>
            <a:endParaRPr sz="2950">
              <a:latin typeface="Arial MT"/>
              <a:cs typeface="Arial MT"/>
            </a:endParaRPr>
          </a:p>
          <a:p>
            <a:pPr marL="481330" marR="5080" indent="-469265">
              <a:lnSpc>
                <a:spcPct val="120800"/>
              </a:lnSpc>
              <a:spcBef>
                <a:spcPts val="75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305" dirty="0">
                <a:solidFill>
                  <a:srgbClr val="0E0E0E"/>
                </a:solidFill>
                <a:latin typeface="Arial MT"/>
                <a:cs typeface="Arial MT"/>
              </a:rPr>
              <a:t>To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45" dirty="0">
                <a:solidFill>
                  <a:srgbClr val="0E0E0E"/>
                </a:solidFill>
                <a:latin typeface="Arial MT"/>
                <a:cs typeface="Arial MT"/>
              </a:rPr>
              <a:t>perform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program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we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require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0" dirty="0">
                <a:solidFill>
                  <a:srgbClr val="0E0E0E"/>
                </a:solidFill>
                <a:latin typeface="Arial MT"/>
                <a:cs typeface="Arial MT"/>
              </a:rPr>
              <a:t>PySpark,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0" dirty="0">
                <a:solidFill>
                  <a:srgbClr val="0E0E0E"/>
                </a:solidFill>
                <a:latin typeface="Arial MT"/>
                <a:cs typeface="Arial MT"/>
              </a:rPr>
              <a:t>jupyter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5" dirty="0">
                <a:solidFill>
                  <a:srgbClr val="0E0E0E"/>
                </a:solidFill>
                <a:latin typeface="Arial MT"/>
                <a:cs typeface="Arial MT"/>
              </a:rPr>
              <a:t>Notebook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and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libraries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80" dirty="0">
                <a:solidFill>
                  <a:srgbClr val="0E0E0E"/>
                </a:solidFill>
                <a:latin typeface="Arial MT"/>
                <a:cs typeface="Arial MT"/>
              </a:rPr>
              <a:t>as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20" dirty="0">
                <a:solidFill>
                  <a:srgbClr val="0E0E0E"/>
                </a:solidFill>
                <a:latin typeface="Arial MT"/>
                <a:cs typeface="Arial MT"/>
              </a:rPr>
              <a:t>Pandas,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0" dirty="0">
                <a:solidFill>
                  <a:srgbClr val="0E0E0E"/>
                </a:solidFill>
                <a:latin typeface="Arial MT"/>
                <a:cs typeface="Arial MT"/>
              </a:rPr>
              <a:t>Numpy,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5" dirty="0">
                <a:solidFill>
                  <a:srgbClr val="0E0E0E"/>
                </a:solidFill>
                <a:latin typeface="Arial MT"/>
                <a:cs typeface="Arial MT"/>
              </a:rPr>
              <a:t>seaborn, </a:t>
            </a:r>
            <a:r>
              <a:rPr sz="2950" spc="-55" dirty="0">
                <a:solidFill>
                  <a:srgbClr val="0E0E0E"/>
                </a:solidFill>
                <a:latin typeface="Arial MT"/>
                <a:cs typeface="Arial MT"/>
              </a:rPr>
              <a:t>matplotlib,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65" dirty="0">
                <a:solidFill>
                  <a:srgbClr val="0E0E0E"/>
                </a:solidFill>
                <a:latin typeface="Arial MT"/>
                <a:cs typeface="Arial MT"/>
              </a:rPr>
              <a:t>sklearn,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 statmodels.api, and 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warnings</a:t>
            </a:r>
            <a:r>
              <a:rPr sz="2950" spc="-10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0E0E0E"/>
                </a:solidFill>
                <a:latin typeface="Arial MT"/>
                <a:cs typeface="Arial MT"/>
              </a:rPr>
              <a:t>etc.</a:t>
            </a:r>
            <a:endParaRPr sz="2950">
              <a:latin typeface="Arial MT"/>
              <a:cs typeface="Arial MT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205394" y="4986528"/>
            <a:ext cx="14595694" cy="5233416"/>
            <a:chOff x="205394" y="4986528"/>
            <a:chExt cx="14595694" cy="5233416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340352" y="4986528"/>
              <a:ext cx="10460736" cy="5233416"/>
            </a:xfrm>
            <a:prstGeom prst="rect">
              <a:avLst/>
            </a:prstGeom>
          </p:spPr>
        </p:pic>
        <p:pic>
          <p:nvPicPr>
            <p:cNvPr id="7" name="object 7">
              <a:hlinkClick r:id="rId4"/>
            </p:cNvPr>
            <p:cNvPicPr/>
            <p:nvPr/>
          </p:nvPicPr>
          <p:blipFill>
            <a:blip r:embed="rId5" cstate="print">
              <a:alphaModFix amt="5000"/>
            </a:blip>
            <a:stretch>
              <a:fillRect/>
            </a:stretch>
          </p:blipFill>
          <p:spPr>
            <a:xfrm flipV="1">
              <a:off x="205394" y="9561257"/>
              <a:ext cx="62380" cy="4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49817" rIns="0" bIns="0" rtlCol="0">
            <a:spAutoFit/>
          </a:bodyPr>
          <a:lstStyle/>
          <a:p>
            <a:pPr marL="518795">
              <a:lnSpc>
                <a:spcPct val="100000"/>
              </a:lnSpc>
              <a:spcBef>
                <a:spcPts val="120"/>
              </a:spcBef>
            </a:pPr>
            <a:r>
              <a:rPr sz="5250" spc="-280" dirty="0">
                <a:solidFill>
                  <a:srgbClr val="0E0E0E"/>
                </a:solidFill>
                <a:latin typeface="Verdana"/>
                <a:cs typeface="Verdana"/>
              </a:rPr>
              <a:t>Step</a:t>
            </a:r>
            <a:r>
              <a:rPr sz="5250" spc="-101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1040" dirty="0">
                <a:solidFill>
                  <a:srgbClr val="0E0E0E"/>
                </a:solidFill>
                <a:latin typeface="Verdana"/>
                <a:cs typeface="Verdana"/>
              </a:rPr>
              <a:t>1:</a:t>
            </a:r>
            <a:r>
              <a:rPr sz="5250" spc="-101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400" dirty="0">
                <a:solidFill>
                  <a:srgbClr val="0E0E0E"/>
                </a:solidFill>
                <a:latin typeface="Verdana"/>
                <a:cs typeface="Verdana"/>
              </a:rPr>
              <a:t>Read</a:t>
            </a:r>
            <a:r>
              <a:rPr sz="5250" spc="-101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40" dirty="0">
                <a:solidFill>
                  <a:srgbClr val="0E0E0E"/>
                </a:solidFill>
                <a:latin typeface="Verdana"/>
                <a:cs typeface="Verdana"/>
              </a:rPr>
              <a:t>The</a:t>
            </a:r>
            <a:r>
              <a:rPr sz="5250" spc="-101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95" dirty="0">
                <a:solidFill>
                  <a:srgbClr val="0E0E0E"/>
                </a:solidFill>
                <a:latin typeface="Verdana"/>
                <a:cs typeface="Verdana"/>
              </a:rPr>
              <a:t>Data</a:t>
            </a:r>
            <a:endParaRPr sz="525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05394" y="2763834"/>
            <a:ext cx="15467604" cy="6951667"/>
            <a:chOff x="205394" y="2763834"/>
            <a:chExt cx="15467604" cy="6951667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785561" y="2763834"/>
              <a:ext cx="13887437" cy="6810390"/>
            </a:xfrm>
            <a:prstGeom prst="rect">
              <a:avLst/>
            </a:prstGeom>
          </p:spPr>
        </p:pic>
        <p:pic>
          <p:nvPicPr>
            <p:cNvPr id="5" name="object 5">
              <a:hlinkClick r:id="rId3"/>
            </p:cNvPr>
            <p:cNvPicPr/>
            <p:nvPr/>
          </p:nvPicPr>
          <p:blipFill>
            <a:blip r:embed="rId4" cstate="print">
              <a:alphaModFix amt="5000"/>
            </a:blip>
            <a:stretch>
              <a:fillRect/>
            </a:stretch>
          </p:blipFill>
          <p:spPr>
            <a:xfrm>
              <a:off x="205394" y="9606977"/>
              <a:ext cx="175606" cy="10852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49817" rIns="0" bIns="0" rtlCol="0">
            <a:spAutoFit/>
          </a:bodyPr>
          <a:lstStyle/>
          <a:p>
            <a:pPr marL="10160">
              <a:lnSpc>
                <a:spcPct val="100000"/>
              </a:lnSpc>
              <a:spcBef>
                <a:spcPts val="120"/>
              </a:spcBef>
            </a:pPr>
            <a:r>
              <a:rPr sz="5250" spc="-180" dirty="0">
                <a:solidFill>
                  <a:srgbClr val="0E0E0E"/>
                </a:solidFill>
                <a:latin typeface="Verdana"/>
                <a:cs typeface="Verdana"/>
              </a:rPr>
              <a:t>Extract</a:t>
            </a:r>
            <a:r>
              <a:rPr sz="5250" spc="-1019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85" dirty="0">
                <a:solidFill>
                  <a:srgbClr val="0E0E0E"/>
                </a:solidFill>
                <a:latin typeface="Verdana"/>
                <a:cs typeface="Verdana"/>
              </a:rPr>
              <a:t>individual</a:t>
            </a:r>
            <a:r>
              <a:rPr sz="5250" spc="-1019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15" dirty="0">
                <a:solidFill>
                  <a:srgbClr val="0E0E0E"/>
                </a:solidFill>
                <a:latin typeface="Verdana"/>
                <a:cs typeface="Verdana"/>
              </a:rPr>
              <a:t>features</a:t>
            </a:r>
            <a:r>
              <a:rPr sz="5250" spc="-1019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00" dirty="0">
                <a:solidFill>
                  <a:srgbClr val="0E0E0E"/>
                </a:solidFill>
                <a:latin typeface="Verdana"/>
                <a:cs typeface="Verdana"/>
              </a:rPr>
              <a:t>from</a:t>
            </a:r>
            <a:r>
              <a:rPr sz="5250" spc="-1019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dirty="0">
                <a:solidFill>
                  <a:srgbClr val="0E0E0E"/>
                </a:solidFill>
                <a:latin typeface="Verdana"/>
                <a:cs typeface="Verdana"/>
              </a:rPr>
              <a:t>the</a:t>
            </a:r>
            <a:r>
              <a:rPr sz="5250" spc="484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04" dirty="0">
                <a:solidFill>
                  <a:srgbClr val="0E0E0E"/>
                </a:solidFill>
                <a:latin typeface="Verdana"/>
                <a:cs typeface="Verdana"/>
              </a:rPr>
              <a:t>nutrition</a:t>
            </a:r>
            <a:r>
              <a:rPr sz="5250" spc="-1019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400" dirty="0">
                <a:solidFill>
                  <a:srgbClr val="0E0E0E"/>
                </a:solidFill>
                <a:latin typeface="Verdana"/>
                <a:cs typeface="Verdana"/>
              </a:rPr>
              <a:t>column.</a:t>
            </a:r>
            <a:endParaRPr sz="525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05394" y="2789142"/>
            <a:ext cx="16647423" cy="6817833"/>
            <a:chOff x="205394" y="2789142"/>
            <a:chExt cx="16647423" cy="6817833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41371" y="2789142"/>
              <a:ext cx="15411446" cy="6362690"/>
            </a:xfrm>
            <a:prstGeom prst="rect">
              <a:avLst/>
            </a:prstGeom>
          </p:spPr>
        </p:pic>
        <p:pic>
          <p:nvPicPr>
            <p:cNvPr id="5" name="object 5">
              <a:hlinkClick r:id="rId3"/>
            </p:cNvPr>
            <p:cNvPicPr/>
            <p:nvPr/>
          </p:nvPicPr>
          <p:blipFill>
            <a:blip r:embed="rId4" cstate="print">
              <a:alphaModFix amt="5000"/>
            </a:blip>
            <a:stretch>
              <a:fillRect/>
            </a:stretch>
          </p:blipFill>
          <p:spPr>
            <a:xfrm flipV="1">
              <a:off x="205394" y="9561256"/>
              <a:ext cx="175606" cy="457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49817" rIns="0" bIns="0" rtlCol="0">
            <a:spAutoFit/>
          </a:bodyPr>
          <a:lstStyle/>
          <a:p>
            <a:pPr marL="10160">
              <a:lnSpc>
                <a:spcPct val="100000"/>
              </a:lnSpc>
              <a:spcBef>
                <a:spcPts val="120"/>
              </a:spcBef>
            </a:pPr>
            <a:r>
              <a:rPr sz="5250" spc="-305" dirty="0">
                <a:solidFill>
                  <a:srgbClr val="0E0E0E"/>
                </a:solidFill>
                <a:latin typeface="Verdana"/>
                <a:cs typeface="Verdana"/>
              </a:rPr>
              <a:t>Standardize</a:t>
            </a:r>
            <a:r>
              <a:rPr sz="5250" spc="-99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190" dirty="0">
                <a:solidFill>
                  <a:srgbClr val="0E0E0E"/>
                </a:solidFill>
                <a:latin typeface="Verdana"/>
                <a:cs typeface="Verdana"/>
              </a:rPr>
              <a:t>the</a:t>
            </a:r>
            <a:r>
              <a:rPr sz="5250" spc="-98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04" dirty="0">
                <a:solidFill>
                  <a:srgbClr val="0E0E0E"/>
                </a:solidFill>
                <a:latin typeface="Verdana"/>
                <a:cs typeface="Verdana"/>
              </a:rPr>
              <a:t>nutrition</a:t>
            </a:r>
            <a:r>
              <a:rPr sz="5250" spc="-98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80" dirty="0">
                <a:solidFill>
                  <a:srgbClr val="0E0E0E"/>
                </a:solidFill>
                <a:latin typeface="Verdana"/>
                <a:cs typeface="Verdana"/>
              </a:rPr>
              <a:t>values.</a:t>
            </a:r>
            <a:endParaRPr sz="52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884268" y="2905751"/>
            <a:ext cx="9947275" cy="2768600"/>
          </a:xfrm>
          <a:prstGeom prst="rect">
            <a:avLst/>
          </a:prstGeom>
        </p:spPr>
        <p:txBody>
          <a:bodyPr vert="horz" wrap="square" lIns="0" tIns="114935" rIns="0" bIns="0" rtlCol="0">
            <a:spAutoFit/>
          </a:bodyPr>
          <a:lstStyle/>
          <a:p>
            <a:pPr marL="481330" indent="-468630">
              <a:lnSpc>
                <a:spcPct val="100000"/>
              </a:lnSpc>
              <a:spcBef>
                <a:spcPts val="905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165" dirty="0">
                <a:solidFill>
                  <a:srgbClr val="0E0E0E"/>
                </a:solidFill>
                <a:latin typeface="Arial MT"/>
                <a:cs typeface="Arial MT"/>
              </a:rPr>
              <a:t>Sample</a:t>
            </a:r>
            <a:r>
              <a:rPr sz="2950" spc="-114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Calculation</a:t>
            </a:r>
            <a:endParaRPr sz="2950">
              <a:latin typeface="Arial MT"/>
              <a:cs typeface="Arial MT"/>
            </a:endParaRPr>
          </a:p>
          <a:p>
            <a:pPr marL="481330" indent="-468630">
              <a:lnSpc>
                <a:spcPct val="100000"/>
              </a:lnSpc>
              <a:spcBef>
                <a:spcPts val="810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Before</a:t>
            </a:r>
            <a:r>
              <a:rPr sz="2950" spc="-15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75" dirty="0">
                <a:solidFill>
                  <a:srgbClr val="0E0E0E"/>
                </a:solidFill>
                <a:latin typeface="Arial MT"/>
                <a:cs typeface="Arial MT"/>
              </a:rPr>
              <a:t>transformation: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sugar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10" dirty="0">
                <a:solidFill>
                  <a:srgbClr val="0E0E0E"/>
                </a:solidFill>
                <a:latin typeface="Arial MT"/>
                <a:cs typeface="Arial MT"/>
              </a:rPr>
              <a:t>(PDV)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for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5" dirty="0">
                <a:solidFill>
                  <a:srgbClr val="0E0E0E"/>
                </a:solidFill>
                <a:latin typeface="Arial MT"/>
                <a:cs typeface="Arial MT"/>
              </a:rPr>
              <a:t>recipe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id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75" dirty="0">
                <a:solidFill>
                  <a:srgbClr val="0E0E0E"/>
                </a:solidFill>
                <a:latin typeface="Arial MT"/>
                <a:cs typeface="Arial MT"/>
              </a:rPr>
              <a:t>137739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50" dirty="0">
                <a:solidFill>
                  <a:srgbClr val="0E0E0E"/>
                </a:solidFill>
                <a:latin typeface="Arial MT"/>
                <a:cs typeface="Arial MT"/>
              </a:rPr>
              <a:t>=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05" dirty="0">
                <a:solidFill>
                  <a:srgbClr val="0E0E0E"/>
                </a:solidFill>
                <a:latin typeface="Arial MT"/>
                <a:cs typeface="Arial MT"/>
              </a:rPr>
              <a:t>13.0</a:t>
            </a:r>
            <a:endParaRPr sz="2950">
              <a:latin typeface="Arial MT"/>
              <a:cs typeface="Arial MT"/>
            </a:endParaRPr>
          </a:p>
          <a:p>
            <a:pPr marL="481330" indent="-468630">
              <a:lnSpc>
                <a:spcPct val="100000"/>
              </a:lnSpc>
              <a:spcBef>
                <a:spcPts val="735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Calories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in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the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55" dirty="0">
                <a:solidFill>
                  <a:srgbClr val="0E0E0E"/>
                </a:solidFill>
                <a:latin typeface="Arial MT"/>
                <a:cs typeface="Arial MT"/>
              </a:rPr>
              <a:t>recipe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id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75" dirty="0">
                <a:solidFill>
                  <a:srgbClr val="0E0E0E"/>
                </a:solidFill>
                <a:latin typeface="Arial MT"/>
                <a:cs typeface="Arial MT"/>
              </a:rPr>
              <a:t>137739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50" dirty="0">
                <a:solidFill>
                  <a:srgbClr val="0E0E0E"/>
                </a:solidFill>
                <a:latin typeface="Arial MT"/>
                <a:cs typeface="Arial MT"/>
              </a:rPr>
              <a:t>=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00" dirty="0">
                <a:solidFill>
                  <a:srgbClr val="0E0E0E"/>
                </a:solidFill>
                <a:latin typeface="Arial MT"/>
                <a:cs typeface="Arial MT"/>
              </a:rPr>
              <a:t>51.5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uCalculation:</a:t>
            </a:r>
            <a:endParaRPr sz="2950">
              <a:latin typeface="Arial MT"/>
              <a:cs typeface="Arial MT"/>
            </a:endParaRPr>
          </a:p>
          <a:p>
            <a:pPr marL="481330" indent="-468630">
              <a:lnSpc>
                <a:spcPct val="100000"/>
              </a:lnSpc>
              <a:spcBef>
                <a:spcPts val="810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95" dirty="0">
                <a:solidFill>
                  <a:srgbClr val="0E0E0E"/>
                </a:solidFill>
                <a:latin typeface="Arial MT"/>
                <a:cs typeface="Arial MT"/>
              </a:rPr>
              <a:t>sugar_per_100_cal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50" dirty="0">
                <a:solidFill>
                  <a:srgbClr val="0E0E0E"/>
                </a:solidFill>
                <a:latin typeface="Arial MT"/>
                <a:cs typeface="Arial MT"/>
              </a:rPr>
              <a:t>=</a:t>
            </a:r>
            <a:r>
              <a:rPr sz="2950" spc="-14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85" dirty="0">
                <a:solidFill>
                  <a:srgbClr val="0E0E0E"/>
                </a:solidFill>
                <a:latin typeface="Arial MT"/>
                <a:cs typeface="Arial MT"/>
              </a:rPr>
              <a:t>13.0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135" dirty="0">
                <a:solidFill>
                  <a:srgbClr val="0E0E0E"/>
                </a:solidFill>
                <a:latin typeface="Arial MT"/>
                <a:cs typeface="Arial MT"/>
              </a:rPr>
              <a:t>*</a:t>
            </a: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65" dirty="0">
                <a:solidFill>
                  <a:srgbClr val="0E0E0E"/>
                </a:solidFill>
                <a:latin typeface="Arial MT"/>
                <a:cs typeface="Arial MT"/>
              </a:rPr>
              <a:t>100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235" dirty="0">
                <a:solidFill>
                  <a:srgbClr val="0E0E0E"/>
                </a:solidFill>
                <a:latin typeface="Arial MT"/>
                <a:cs typeface="Arial MT"/>
              </a:rPr>
              <a:t>/</a:t>
            </a:r>
            <a:r>
              <a:rPr sz="2950" spc="-14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320" dirty="0">
                <a:solidFill>
                  <a:srgbClr val="0E0E0E"/>
                </a:solidFill>
                <a:latin typeface="Arial MT"/>
                <a:cs typeface="Arial MT"/>
              </a:rPr>
              <a:t>51.5</a:t>
            </a:r>
            <a:endParaRPr sz="2950">
              <a:latin typeface="Arial MT"/>
              <a:cs typeface="Arial MT"/>
            </a:endParaRPr>
          </a:p>
          <a:p>
            <a:pPr marL="481330" indent="-468630">
              <a:lnSpc>
                <a:spcPct val="100000"/>
              </a:lnSpc>
              <a:spcBef>
                <a:spcPts val="735"/>
              </a:spcBef>
              <a:buClr>
                <a:srgbClr val="6769FF"/>
              </a:buClr>
              <a:buChar char="•"/>
              <a:tabLst>
                <a:tab pos="481330" algn="l"/>
              </a:tabLst>
            </a:pPr>
            <a:r>
              <a:rPr sz="2950" spc="-25" dirty="0">
                <a:solidFill>
                  <a:srgbClr val="0E0E0E"/>
                </a:solidFill>
                <a:latin typeface="Arial MT"/>
                <a:cs typeface="Arial MT"/>
              </a:rPr>
              <a:t>After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60" dirty="0">
                <a:solidFill>
                  <a:srgbClr val="0E0E0E"/>
                </a:solidFill>
                <a:latin typeface="Arial MT"/>
                <a:cs typeface="Arial MT"/>
              </a:rPr>
              <a:t>transformation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95" dirty="0">
                <a:solidFill>
                  <a:srgbClr val="0E0E0E"/>
                </a:solidFill>
                <a:latin typeface="Arial MT"/>
                <a:cs typeface="Arial MT"/>
              </a:rPr>
              <a:t>sugar_per_100_cal</a:t>
            </a:r>
            <a:r>
              <a:rPr sz="2950" spc="-13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50" dirty="0">
                <a:solidFill>
                  <a:srgbClr val="0E0E0E"/>
                </a:solidFill>
                <a:latin typeface="Arial MT"/>
                <a:cs typeface="Arial MT"/>
              </a:rPr>
              <a:t>=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0E0E0E"/>
                </a:solidFill>
                <a:latin typeface="Arial MT"/>
                <a:cs typeface="Arial MT"/>
              </a:rPr>
              <a:t>25.24</a:t>
            </a:r>
            <a:endParaRPr sz="29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5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12242" y="558955"/>
            <a:ext cx="15162530" cy="1496060"/>
          </a:xfrm>
          <a:prstGeom prst="rect">
            <a:avLst/>
          </a:prstGeom>
        </p:spPr>
        <p:txBody>
          <a:bodyPr vert="horz" wrap="square" lIns="0" tIns="148590" rIns="0" bIns="0" rtlCol="0">
            <a:spAutoFit/>
          </a:bodyPr>
          <a:lstStyle/>
          <a:p>
            <a:pPr marL="12700" marR="5080">
              <a:lnSpc>
                <a:spcPts val="5250"/>
              </a:lnSpc>
              <a:spcBef>
                <a:spcPts val="1170"/>
              </a:spcBef>
            </a:pPr>
            <a:r>
              <a:rPr sz="5250" spc="-300" dirty="0">
                <a:solidFill>
                  <a:srgbClr val="0E0E0E"/>
                </a:solidFill>
                <a:latin typeface="Verdana"/>
                <a:cs typeface="Verdana"/>
              </a:rPr>
              <a:t>Convert</a:t>
            </a:r>
            <a:r>
              <a:rPr sz="5250" spc="-100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190" dirty="0">
                <a:solidFill>
                  <a:srgbClr val="0E0E0E"/>
                </a:solidFill>
                <a:latin typeface="Verdana"/>
                <a:cs typeface="Verdana"/>
              </a:rPr>
              <a:t>the</a:t>
            </a:r>
            <a:r>
              <a:rPr sz="5250" spc="-10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04" dirty="0">
                <a:solidFill>
                  <a:srgbClr val="0E0E0E"/>
                </a:solidFill>
                <a:latin typeface="Verdana"/>
                <a:cs typeface="Verdana"/>
              </a:rPr>
              <a:t>tags</a:t>
            </a:r>
            <a:r>
              <a:rPr sz="5250" spc="-100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50" dirty="0">
                <a:solidFill>
                  <a:srgbClr val="0E0E0E"/>
                </a:solidFill>
                <a:latin typeface="Verdana"/>
                <a:cs typeface="Verdana"/>
              </a:rPr>
              <a:t>column</a:t>
            </a:r>
            <a:r>
              <a:rPr sz="5250" spc="-10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00" dirty="0">
                <a:solidFill>
                  <a:srgbClr val="0E0E0E"/>
                </a:solidFill>
                <a:latin typeface="Verdana"/>
                <a:cs typeface="Verdana"/>
              </a:rPr>
              <a:t>from</a:t>
            </a:r>
            <a:r>
              <a:rPr sz="5250" spc="-10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50" dirty="0">
                <a:solidFill>
                  <a:srgbClr val="0E0E0E"/>
                </a:solidFill>
                <a:latin typeface="Verdana"/>
                <a:cs typeface="Verdana"/>
              </a:rPr>
              <a:t>a</a:t>
            </a:r>
            <a:r>
              <a:rPr sz="5250" spc="-100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185" dirty="0">
                <a:solidFill>
                  <a:srgbClr val="0E0E0E"/>
                </a:solidFill>
                <a:latin typeface="Verdana"/>
                <a:cs typeface="Verdana"/>
              </a:rPr>
              <a:t>string</a:t>
            </a:r>
            <a:r>
              <a:rPr sz="5250" spc="-10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120" dirty="0">
                <a:solidFill>
                  <a:srgbClr val="0E0E0E"/>
                </a:solidFill>
                <a:latin typeface="Verdana"/>
                <a:cs typeface="Verdana"/>
              </a:rPr>
              <a:t>to</a:t>
            </a:r>
            <a:r>
              <a:rPr sz="5250" spc="-10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60" dirty="0">
                <a:solidFill>
                  <a:srgbClr val="0E0E0E"/>
                </a:solidFill>
                <a:latin typeface="Verdana"/>
                <a:cs typeface="Verdana"/>
              </a:rPr>
              <a:t>an</a:t>
            </a:r>
            <a:r>
              <a:rPr sz="5250" spc="-1005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320" dirty="0">
                <a:solidFill>
                  <a:srgbClr val="0E0E0E"/>
                </a:solidFill>
                <a:latin typeface="Verdana"/>
                <a:cs typeface="Verdana"/>
              </a:rPr>
              <a:t>array</a:t>
            </a:r>
            <a:r>
              <a:rPr sz="5250" spc="-1000" dirty="0">
                <a:solidFill>
                  <a:srgbClr val="0E0E0E"/>
                </a:solidFill>
                <a:latin typeface="Verdana"/>
                <a:cs typeface="Verdana"/>
              </a:rPr>
              <a:t> </a:t>
            </a:r>
            <a:r>
              <a:rPr sz="5250" spc="-25" dirty="0">
                <a:solidFill>
                  <a:srgbClr val="0E0E0E"/>
                </a:solidFill>
                <a:latin typeface="Verdana"/>
                <a:cs typeface="Verdana"/>
              </a:rPr>
              <a:t>of </a:t>
            </a:r>
            <a:r>
              <a:rPr sz="5250" spc="-120" dirty="0">
                <a:solidFill>
                  <a:srgbClr val="0E0E0E"/>
                </a:solidFill>
                <a:latin typeface="Verdana"/>
                <a:cs typeface="Verdana"/>
              </a:rPr>
              <a:t>strings.</a:t>
            </a:r>
            <a:endParaRPr sz="52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757127" y="1997612"/>
            <a:ext cx="10050780" cy="2225675"/>
          </a:xfrm>
          <a:prstGeom prst="rect">
            <a:avLst/>
          </a:prstGeom>
        </p:spPr>
        <p:txBody>
          <a:bodyPr vert="horz" wrap="square" lIns="0" tIns="1149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5"/>
              </a:spcBef>
            </a:pPr>
            <a:r>
              <a:rPr sz="2950" spc="-150" dirty="0">
                <a:solidFill>
                  <a:srgbClr val="0E0E0E"/>
                </a:solidFill>
                <a:latin typeface="Arial MT"/>
                <a:cs typeface="Arial MT"/>
              </a:rPr>
              <a:t>Raw_Recipe_Data</a:t>
            </a:r>
            <a:r>
              <a:rPr sz="2950" spc="-12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50" dirty="0">
                <a:solidFill>
                  <a:srgbClr val="0E0E0E"/>
                </a:solidFill>
                <a:latin typeface="Arial MT"/>
                <a:cs typeface="Arial MT"/>
              </a:rPr>
              <a:t>=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70" dirty="0">
                <a:solidFill>
                  <a:srgbClr val="0E0E0E"/>
                </a:solidFill>
                <a:latin typeface="Arial MT"/>
                <a:cs typeface="Arial MT"/>
              </a:rPr>
              <a:t>(Raw_Recipe_Data</a:t>
            </a:r>
            <a:endParaRPr sz="2950">
              <a:latin typeface="Arial MT"/>
              <a:cs typeface="Arial MT"/>
            </a:endParaRPr>
          </a:p>
          <a:p>
            <a:pPr marL="1592580">
              <a:lnSpc>
                <a:spcPct val="100000"/>
              </a:lnSpc>
              <a:spcBef>
                <a:spcPts val="810"/>
              </a:spcBef>
            </a:pPr>
            <a:r>
              <a:rPr sz="2950" spc="-125" dirty="0">
                <a:solidFill>
                  <a:srgbClr val="0E0E0E"/>
                </a:solidFill>
                <a:latin typeface="Arial MT"/>
                <a:cs typeface="Arial MT"/>
              </a:rPr>
              <a:t>.withColumn('tags',</a:t>
            </a:r>
            <a:r>
              <a:rPr sz="2950" spc="-8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55" dirty="0">
                <a:solidFill>
                  <a:srgbClr val="0E0E0E"/>
                </a:solidFill>
                <a:latin typeface="Arial MT"/>
                <a:cs typeface="Arial MT"/>
              </a:rPr>
              <a:t>F.regexp_replace("tags","[</a:t>
            </a:r>
            <a:r>
              <a:rPr sz="2950" spc="-11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b="1" dirty="0">
                <a:solidFill>
                  <a:srgbClr val="0E0E0E"/>
                </a:solidFill>
                <a:latin typeface="Trebuchet MS"/>
                <a:cs typeface="Trebuchet MS"/>
              </a:rPr>
              <a:t>\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[</a:t>
            </a:r>
            <a:r>
              <a:rPr sz="2950" spc="-114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b="1" dirty="0">
                <a:solidFill>
                  <a:srgbClr val="0E0E0E"/>
                </a:solidFill>
                <a:latin typeface="Trebuchet MS"/>
                <a:cs typeface="Trebuchet MS"/>
              </a:rPr>
              <a:t>\</a:t>
            </a:r>
            <a:r>
              <a:rPr sz="2950" dirty="0">
                <a:solidFill>
                  <a:srgbClr val="0E0E0E"/>
                </a:solidFill>
                <a:latin typeface="Arial MT"/>
                <a:cs typeface="Arial MT"/>
              </a:rPr>
              <a:t>]</a:t>
            </a:r>
            <a:r>
              <a:rPr sz="2950" spc="-110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b="1" spc="-130" dirty="0">
                <a:solidFill>
                  <a:srgbClr val="0E0E0E"/>
                </a:solidFill>
                <a:latin typeface="Trebuchet MS"/>
                <a:cs typeface="Trebuchet MS"/>
              </a:rPr>
              <a:t>\</a:t>
            </a:r>
            <a:r>
              <a:rPr sz="2950" spc="-130" dirty="0">
                <a:solidFill>
                  <a:srgbClr val="0E0E0E"/>
                </a:solidFill>
                <a:latin typeface="Arial MT"/>
                <a:cs typeface="Arial MT"/>
              </a:rPr>
              <a:t>']",""))</a:t>
            </a:r>
            <a:endParaRPr sz="2950">
              <a:latin typeface="Arial MT"/>
              <a:cs typeface="Arial MT"/>
            </a:endParaRPr>
          </a:p>
          <a:p>
            <a:pPr marL="1592580">
              <a:lnSpc>
                <a:spcPct val="100000"/>
              </a:lnSpc>
              <a:spcBef>
                <a:spcPts val="735"/>
              </a:spcBef>
            </a:pPr>
            <a:r>
              <a:rPr sz="2950" spc="-125" dirty="0">
                <a:solidFill>
                  <a:srgbClr val="0E0E0E"/>
                </a:solidFill>
                <a:latin typeface="Arial MT"/>
                <a:cs typeface="Arial MT"/>
              </a:rPr>
              <a:t>.withColumn('tags',</a:t>
            </a:r>
            <a:r>
              <a:rPr sz="2950" spc="-7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175" dirty="0">
                <a:solidFill>
                  <a:srgbClr val="0E0E0E"/>
                </a:solidFill>
                <a:latin typeface="Arial MT"/>
                <a:cs typeface="Arial MT"/>
              </a:rPr>
              <a:t>F.split("tags",",</a:t>
            </a:r>
            <a:r>
              <a:rPr sz="2950" spc="-75" dirty="0">
                <a:solidFill>
                  <a:srgbClr val="0E0E0E"/>
                </a:solidFill>
                <a:latin typeface="Arial MT"/>
                <a:cs typeface="Arial MT"/>
              </a:rPr>
              <a:t> </a:t>
            </a:r>
            <a:r>
              <a:rPr sz="2950" spc="-25" dirty="0">
                <a:solidFill>
                  <a:srgbClr val="0E0E0E"/>
                </a:solidFill>
                <a:latin typeface="Arial MT"/>
                <a:cs typeface="Arial MT"/>
              </a:rPr>
              <a:t>"))</a:t>
            </a:r>
            <a:endParaRPr sz="2950">
              <a:latin typeface="Arial MT"/>
              <a:cs typeface="Arial MT"/>
            </a:endParaRPr>
          </a:p>
          <a:p>
            <a:pPr marL="1504950">
              <a:lnSpc>
                <a:spcPct val="100000"/>
              </a:lnSpc>
              <a:spcBef>
                <a:spcPts val="810"/>
              </a:spcBef>
            </a:pPr>
            <a:r>
              <a:rPr sz="2950" spc="-50" dirty="0">
                <a:solidFill>
                  <a:srgbClr val="0E0E0E"/>
                </a:solidFill>
                <a:latin typeface="Arial MT"/>
                <a:cs typeface="Arial MT"/>
              </a:rPr>
              <a:t>)</a:t>
            </a:r>
            <a:endParaRPr sz="2950">
              <a:latin typeface="Arial MT"/>
              <a:cs typeface="Arial MT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52400" y="4223287"/>
            <a:ext cx="15929547" cy="5705459"/>
            <a:chOff x="152400" y="4000042"/>
            <a:chExt cx="15929547" cy="5705459"/>
          </a:xfrm>
        </p:grpSpPr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80398" y="4000042"/>
              <a:ext cx="12401549" cy="5705459"/>
            </a:xfrm>
            <a:prstGeom prst="rect">
              <a:avLst/>
            </a:prstGeom>
          </p:spPr>
        </p:pic>
        <p:pic>
          <p:nvPicPr>
            <p:cNvPr id="7" name="object 7">
              <a:hlinkClick r:id="rId4"/>
            </p:cNvPr>
            <p:cNvPicPr/>
            <p:nvPr/>
          </p:nvPicPr>
          <p:blipFill>
            <a:blip r:embed="rId5" cstate="print">
              <a:alphaModFix amt="20000"/>
            </a:blip>
            <a:stretch>
              <a:fillRect/>
            </a:stretch>
          </p:blipFill>
          <p:spPr>
            <a:xfrm flipH="1">
              <a:off x="152400" y="9606976"/>
              <a:ext cx="52994" cy="9852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577</Words>
  <Application>Microsoft Office PowerPoint</Application>
  <PresentationFormat>Custom</PresentationFormat>
  <Paragraphs>48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 MT</vt:lpstr>
      <vt:lpstr>Lucida Sans Unicode</vt:lpstr>
      <vt:lpstr>Trebuchet MS</vt:lpstr>
      <vt:lpstr>Verdana</vt:lpstr>
      <vt:lpstr>Office Theme</vt:lpstr>
      <vt:lpstr>Recipe Recommender Assignment EDA</vt:lpstr>
      <vt:lpstr>Problem Statement</vt:lpstr>
      <vt:lpstr>Purpose of Analysis</vt:lpstr>
      <vt:lpstr>What we have for analysis?</vt:lpstr>
      <vt:lpstr>Steps to follow</vt:lpstr>
      <vt:lpstr>Step 1: Read The Data</vt:lpstr>
      <vt:lpstr>Extract individual features from the nutrition column.</vt:lpstr>
      <vt:lpstr>Standardize the nutrition values.</vt:lpstr>
      <vt:lpstr>Convert the tags column from a string to an array of strings.</vt:lpstr>
      <vt:lpstr>Bucketing and Cleaning Numerical Features</vt:lpstr>
      <vt:lpstr>Bucketwise average ratings and number of ratings got minutes</vt:lpstr>
      <vt:lpstr>Bucket wise average ratings and number of ratings for n_steps</vt:lpstr>
      <vt:lpstr>Bucket wise average ratings and number of ratings for n_ingredients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NIKET TALIKOTI</cp:lastModifiedBy>
  <cp:revision>2</cp:revision>
  <dcterms:created xsi:type="dcterms:W3CDTF">2024-12-10T17:11:48Z</dcterms:created>
  <dcterms:modified xsi:type="dcterms:W3CDTF">2024-12-10T17:24:24Z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2024-12-10T00:00:00Z</vt:filetime>
  </property>
  <property fmtid="{D5CDD505-2E9C-101B-9397-08002B2CF9AE}" pid="3" name="LastSaved">
    <vt:filetime>2024-12-10T00:00:00Z</vt:filetime>
  </property>
  <property fmtid="{D5CDD505-2E9C-101B-9397-08002B2CF9AE}" pid="4" name="Producer">
    <vt:lpwstr>Pdftools SDK</vt:lpwstr>
  </property>
</Properties>
</file>